
<file path=[Content_Types].xml><?xml version="1.0" encoding="utf-8"?>
<Types xmlns="http://schemas.openxmlformats.org/package/2006/content-types">
  <Default Extension="png" ContentType="image/png"/>
  <Default Extension="jpeg" ContentType="image/jpeg"/>
  <Default Extension="webp"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sldIdLst>
    <p:sldId id="256" r:id="rId2"/>
    <p:sldId id="359" r:id="rId3"/>
    <p:sldId id="257" r:id="rId4"/>
    <p:sldId id="259" r:id="rId5"/>
    <p:sldId id="395" r:id="rId6"/>
    <p:sldId id="303" r:id="rId7"/>
    <p:sldId id="286" r:id="rId8"/>
    <p:sldId id="261" r:id="rId9"/>
    <p:sldId id="258" r:id="rId10"/>
    <p:sldId id="260" r:id="rId11"/>
    <p:sldId id="361" r:id="rId12"/>
    <p:sldId id="279" r:id="rId13"/>
    <p:sldId id="396" r:id="rId14"/>
    <p:sldId id="397" r:id="rId15"/>
    <p:sldId id="398" r:id="rId16"/>
    <p:sldId id="263" r:id="rId17"/>
    <p:sldId id="399" r:id="rId18"/>
    <p:sldId id="265" r:id="rId19"/>
    <p:sldId id="316" r:id="rId20"/>
    <p:sldId id="400" r:id="rId21"/>
    <p:sldId id="401" r:id="rId22"/>
    <p:sldId id="402" r:id="rId23"/>
    <p:sldId id="403"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344" r:id="rId53"/>
    <p:sldId id="439" r:id="rId54"/>
    <p:sldId id="440" r:id="rId55"/>
    <p:sldId id="441" r:id="rId56"/>
    <p:sldId id="442" r:id="rId57"/>
    <p:sldId id="443" r:id="rId58"/>
    <p:sldId id="444" r:id="rId59"/>
    <p:sldId id="445" r:id="rId60"/>
    <p:sldId id="446" r:id="rId61"/>
    <p:sldId id="447" r:id="rId62"/>
    <p:sldId id="448" r:id="rId63"/>
    <p:sldId id="449" r:id="rId64"/>
    <p:sldId id="450" r:id="rId65"/>
    <p:sldId id="451" r:id="rId66"/>
    <p:sldId id="404" r:id="rId67"/>
    <p:sldId id="405" r:id="rId68"/>
    <p:sldId id="406" r:id="rId69"/>
    <p:sldId id="407" r:id="rId70"/>
    <p:sldId id="408" r:id="rId71"/>
    <p:sldId id="363" r:id="rId72"/>
    <p:sldId id="310" r:id="rId73"/>
    <p:sldId id="409" r:id="rId74"/>
    <p:sldId id="410" r:id="rId75"/>
    <p:sldId id="358" r:id="rId76"/>
    <p:sldId id="351" r:id="rId77"/>
    <p:sldId id="352" r:id="rId78"/>
    <p:sldId id="353" r:id="rId79"/>
    <p:sldId id="354" r:id="rId80"/>
    <p:sldId id="355" r:id="rId81"/>
    <p:sldId id="356" r:id="rId82"/>
    <p:sldId id="357" r:id="rId83"/>
  </p:sldIdLst>
  <p:sldSz cx="9144000" cy="6858000" type="screen4x3"/>
  <p:notesSz cx="6858000" cy="9144000"/>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33"/>
    <a:srgbClr val="3399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81" autoAdjust="0"/>
    <p:restoredTop sz="94665" autoAdjust="0"/>
  </p:normalViewPr>
  <p:slideViewPr>
    <p:cSldViewPr>
      <p:cViewPr>
        <p:scale>
          <a:sx n="100" d="100"/>
          <a:sy n="100" d="100"/>
        </p:scale>
        <p:origin x="870" y="72"/>
      </p:cViewPr>
      <p:guideLst>
        <p:guide orient="horz" pos="2160"/>
        <p:guide pos="2880"/>
      </p:guideLst>
    </p:cSldViewPr>
  </p:slideViewPr>
  <p:notesTextViewPr>
    <p:cViewPr>
      <p:scale>
        <a:sx n="100" d="100"/>
        <a:sy n="100" d="100"/>
      </p:scale>
      <p:origin x="0" y="-978"/>
    </p:cViewPr>
  </p:notesTextViewPr>
  <p:sorterViewPr>
    <p:cViewPr varScale="1">
      <p:scale>
        <a:sx n="100" d="100"/>
        <a:sy n="100" d="100"/>
      </p:scale>
      <p:origin x="0" y="-17508"/>
    </p:cViewPr>
  </p:sorterViewPr>
  <p:notesViewPr>
    <p:cSldViewPr>
      <p:cViewPr>
        <p:scale>
          <a:sx n="100" d="100"/>
          <a:sy n="100" d="100"/>
        </p:scale>
        <p:origin x="20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dirty="0"/>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BABCF85-9B0D-43C4-AF49-9A7D22A427C7}" type="slidenum">
              <a:rPr lang="en-US" altLang="en-US"/>
              <a:pPr>
                <a:defRPr/>
              </a:pPr>
              <a:t>‹#›</a:t>
            </a:fld>
            <a:endParaRPr lang="en-US" altLang="en-US" dirty="0"/>
          </a:p>
        </p:txBody>
      </p:sp>
    </p:spTree>
    <p:extLst>
      <p:ext uri="{BB962C8B-B14F-4D97-AF65-F5344CB8AC3E}">
        <p14:creationId xmlns:p14="http://schemas.microsoft.com/office/powerpoint/2010/main" val="33422065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brainyquote.com/authors/arthur-c-clarke-quote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Statistical_model"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en.wikipedia.org/wiki/Non-parametric_models" TargetMode="External"/><Relationship Id="rId4" Type="http://schemas.openxmlformats.org/officeDocument/2006/relationships/hyperlink" Target="https://en.wikipedia.org/wiki/Parametric_model"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Explanatory_variabl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en.wikipedia.org/wiki/Network_theory#Link_analysis" TargetMode="External"/><Relationship Id="rId3" Type="http://schemas.openxmlformats.org/officeDocument/2006/relationships/hyperlink" Target="https://en.wikipedia.org/wiki/Algorithm" TargetMode="External"/><Relationship Id="rId7" Type="http://schemas.openxmlformats.org/officeDocument/2006/relationships/hyperlink" Target="https://en.wikipedia.org/wiki/Larry_Page" TargetMode="External"/><Relationship Id="rId12" Type="http://schemas.openxmlformats.org/officeDocument/2006/relationships/hyperlink" Target="https://en.wikipedia.org/wiki/World_Wide_Web"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en.wikipedia.org/wiki/Search_engine" TargetMode="External"/><Relationship Id="rId11" Type="http://schemas.openxmlformats.org/officeDocument/2006/relationships/hyperlink" Target="https://en.wikipedia.org/wiki/Set_(computer_science)" TargetMode="External"/><Relationship Id="rId5" Type="http://schemas.openxmlformats.org/officeDocument/2006/relationships/hyperlink" Target="https://en.wikipedia.org/wiki/Webpages" TargetMode="External"/><Relationship Id="rId10" Type="http://schemas.openxmlformats.org/officeDocument/2006/relationships/hyperlink" Target="https://en.wikipedia.org/wiki/Hyperlink" TargetMode="External"/><Relationship Id="rId4" Type="http://schemas.openxmlformats.org/officeDocument/2006/relationships/hyperlink" Target="https://en.wikipedia.org/wiki/Google_Search" TargetMode="External"/><Relationship Id="rId9" Type="http://schemas.openxmlformats.org/officeDocument/2006/relationships/hyperlink" Target="https://en.wikipedia.org/wiki/Weighting"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Charles_Sanders_Peirc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fivethirtyeight.co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carbonbrief.org/explainer-nine-tipping-points-that-could-be-triggered-by-climate-change"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a:t>
            </a:fld>
            <a:endParaRPr lang="en-US" altLang="en-US" dirty="0"/>
          </a:p>
        </p:txBody>
      </p:sp>
    </p:spTree>
    <p:extLst>
      <p:ext uri="{BB962C8B-B14F-4D97-AF65-F5344CB8AC3E}">
        <p14:creationId xmlns:p14="http://schemas.microsoft.com/office/powerpoint/2010/main" val="2402056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a DARPA Program Manager in Strategic Computing in the mid 1980s, we thought Big Data was Gigabytes</a:t>
            </a:r>
          </a:p>
          <a:p>
            <a:endParaRPr lang="en-US" dirty="0"/>
          </a:p>
          <a:p>
            <a:r>
              <a:rPr lang="en-US" dirty="0"/>
              <a:t>By 1990, it was thought to be Terabytes.</a:t>
            </a:r>
          </a:p>
          <a:p>
            <a:r>
              <a:rPr lang="en-US" dirty="0"/>
              <a:t>By late 1990s, it was Petabytes.</a:t>
            </a:r>
          </a:p>
          <a:p>
            <a:r>
              <a:rPr lang="en-US" dirty="0"/>
              <a:t>In 2005, DARPA ran a conference on Exabyte Computing</a:t>
            </a:r>
          </a:p>
          <a:p>
            <a:r>
              <a:rPr lang="en-US" dirty="0"/>
              <a:t>Now, we are on the verge of Zettabyte storage and processing.</a:t>
            </a:r>
          </a:p>
          <a:p>
            <a:endParaRPr lang="en-US" dirty="0"/>
          </a:p>
          <a:p>
            <a:r>
              <a:rPr lang="en-US" dirty="0"/>
              <a:t>In fact, there is a computing complex in China that stores over 40 Zbytes and is continuing to grow.</a:t>
            </a:r>
          </a:p>
          <a:p>
            <a:endParaRPr lang="en-US" dirty="0"/>
          </a:p>
          <a:p>
            <a:r>
              <a:rPr lang="en-US" dirty="0"/>
              <a:t>Teradata was a company that designs and builds database machines for large databases. (see www.Teradata.com)</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10</a:t>
            </a:fld>
            <a:endParaRPr lang="en-US" altLang="en-US" dirty="0"/>
          </a:p>
        </p:txBody>
      </p:sp>
    </p:spTree>
    <p:extLst>
      <p:ext uri="{BB962C8B-B14F-4D97-AF65-F5344CB8AC3E}">
        <p14:creationId xmlns:p14="http://schemas.microsoft.com/office/powerpoint/2010/main" val="3674778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11</a:t>
            </a:fld>
            <a:endParaRPr lang="en-US" altLang="en-US" dirty="0"/>
          </a:p>
        </p:txBody>
      </p:sp>
    </p:spTree>
    <p:extLst>
      <p:ext uri="{BB962C8B-B14F-4D97-AF65-F5344CB8AC3E}">
        <p14:creationId xmlns:p14="http://schemas.microsoft.com/office/powerpoint/2010/main" val="340676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Illiac IV was one of the first parallel processors funded by DARPA.</a:t>
            </a:r>
          </a:p>
          <a:p>
            <a:endParaRPr lang="en-US" dirty="0"/>
          </a:p>
          <a:p>
            <a:r>
              <a:rPr lang="en-US" dirty="0"/>
              <a:t>The amount of data continues to out grow our ability to process it, hence the need to find faster, larger computing systems.</a:t>
            </a:r>
          </a:p>
          <a:p>
            <a:endParaRPr lang="en-US" dirty="0"/>
          </a:p>
          <a:p>
            <a:r>
              <a:rPr lang="en-US" dirty="0"/>
              <a:t>At DARPA I managed several high performance computing projects – BBN Butterfly Parallel Processor, CMU/GE Warp Systolic Array Processor.</a:t>
            </a:r>
          </a:p>
          <a:p>
            <a:r>
              <a:rPr lang="en-US" dirty="0"/>
              <a:t>- I also managed a $10M procurement and distributed four Thinking Machines CM-200 parallel processors to Strategic Computing contractors.</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12</a:t>
            </a:fld>
            <a:endParaRPr lang="en-US" altLang="en-US" dirty="0"/>
          </a:p>
        </p:txBody>
      </p:sp>
    </p:spTree>
    <p:extLst>
      <p:ext uri="{BB962C8B-B14F-4D97-AF65-F5344CB8AC3E}">
        <p14:creationId xmlns:p14="http://schemas.microsoft.com/office/powerpoint/2010/main" val="191111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Recent estimates of mobile and IP traffic.</a:t>
            </a:r>
          </a:p>
          <a:p>
            <a:endParaRPr lang="en-US" sz="1400" dirty="0"/>
          </a:p>
          <a:p>
            <a:r>
              <a:rPr lang="en-US" sz="1400" dirty="0" smtClean="0"/>
              <a:t>Some surprising figures here.</a:t>
            </a:r>
          </a:p>
          <a:p>
            <a:r>
              <a:rPr lang="en-US" sz="1400" dirty="0" smtClean="0"/>
              <a:t>If even half the devices (~14B) are personal devices, that is 2 devices for every man, women, and child. But, we know that is somewhat unreasonable. Many have none and some have four or five.</a:t>
            </a:r>
            <a:endParaRPr lang="en-US" sz="1400"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13</a:t>
            </a:fld>
            <a:endParaRPr lang="en-US" altLang="en-US" dirty="0"/>
          </a:p>
        </p:txBody>
      </p:sp>
    </p:spTree>
    <p:extLst>
      <p:ext uri="{BB962C8B-B14F-4D97-AF65-F5344CB8AC3E}">
        <p14:creationId xmlns:p14="http://schemas.microsoft.com/office/powerpoint/2010/main" val="3956401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interesting questions:</a:t>
            </a:r>
          </a:p>
          <a:p>
            <a:endParaRPr lang="en-US" dirty="0"/>
          </a:p>
          <a:p>
            <a:r>
              <a:rPr lang="en-US" dirty="0" smtClean="0"/>
              <a:t>How do we store data/information in our brains?</a:t>
            </a:r>
          </a:p>
          <a:p>
            <a:r>
              <a:rPr lang="en-US" dirty="0" smtClean="0"/>
              <a:t>How do we retrieve information? For example, putting a name to a face, or remembering the title of a song from a snippet, or remembering your mother’s birthday so you can send her greetings?</a:t>
            </a:r>
          </a:p>
          <a:p>
            <a:endParaRPr lang="en-US" dirty="0"/>
          </a:p>
          <a:p>
            <a:r>
              <a:rPr lang="en-US" dirty="0" smtClean="0"/>
              <a:t>Consider the following question:</a:t>
            </a:r>
          </a:p>
          <a:p>
            <a:r>
              <a:rPr lang="en-US" dirty="0" smtClean="0"/>
              <a:t>If we had to search the photo repository for a picture using a key image, how would we do it?</a:t>
            </a:r>
          </a:p>
          <a:p>
            <a:r>
              <a:rPr lang="en-US" dirty="0" smtClean="0"/>
              <a:t>What problems/issues would we face?</a:t>
            </a:r>
          </a:p>
          <a:p>
            <a:r>
              <a:rPr lang="en-US" dirty="0" smtClean="0"/>
              <a:t>What is the computational burden?</a:t>
            </a:r>
          </a:p>
          <a:p>
            <a:endParaRPr lang="en-US" dirty="0"/>
          </a:p>
          <a:p>
            <a:r>
              <a:rPr lang="en-US" dirty="0" smtClean="0"/>
              <a:t>An interesting term paper topic</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14</a:t>
            </a:fld>
            <a:endParaRPr lang="en-US" altLang="en-US" dirty="0"/>
          </a:p>
        </p:txBody>
      </p:sp>
    </p:spTree>
    <p:extLst>
      <p:ext uri="{BB962C8B-B14F-4D97-AF65-F5344CB8AC3E}">
        <p14:creationId xmlns:p14="http://schemas.microsoft.com/office/powerpoint/2010/main" val="1171194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Different pundits come up with different estimates.</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15</a:t>
            </a:fld>
            <a:endParaRPr lang="en-US" altLang="en-US" dirty="0"/>
          </a:p>
        </p:txBody>
      </p:sp>
    </p:spTree>
    <p:extLst>
      <p:ext uri="{BB962C8B-B14F-4D97-AF65-F5344CB8AC3E}">
        <p14:creationId xmlns:p14="http://schemas.microsoft.com/office/powerpoint/2010/main" val="2895477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lots of discussion about the characteristics of Big Data.</a:t>
            </a:r>
          </a:p>
          <a:p>
            <a:endParaRPr lang="en-US" dirty="0"/>
          </a:p>
          <a:p>
            <a:r>
              <a:rPr lang="en-US" dirty="0"/>
              <a:t>Doug Laney provided the original enumeration</a:t>
            </a:r>
          </a:p>
          <a:p>
            <a:r>
              <a:rPr lang="en-US" dirty="0"/>
              <a:t>Gartner suggested another one in one of its periodic reports on Big Data.</a:t>
            </a:r>
          </a:p>
          <a:p>
            <a:endParaRPr lang="en-US" dirty="0"/>
          </a:p>
          <a:p>
            <a:r>
              <a:rPr lang="en-US" dirty="0"/>
              <a:t>My colleagues and I suggested two more in our 2014 paper.</a:t>
            </a:r>
          </a:p>
          <a:p>
            <a:r>
              <a:rPr lang="en-US" dirty="0"/>
              <a:t>Other authors have also suggested additional V’s.</a:t>
            </a:r>
          </a:p>
          <a:p>
            <a:endParaRPr lang="en-US" dirty="0"/>
          </a:p>
          <a:p>
            <a:r>
              <a:rPr lang="en-US" dirty="0"/>
              <a:t>Some of these will be discussed throughout the semester and wrapped up in </a:t>
            </a:r>
            <a:r>
              <a:rPr lang="en-US" dirty="0" smtClean="0"/>
              <a:t>Lecture 9.</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16</a:t>
            </a:fld>
            <a:endParaRPr lang="en-US" altLang="en-US" dirty="0"/>
          </a:p>
        </p:txBody>
      </p:sp>
    </p:spTree>
    <p:extLst>
      <p:ext uri="{BB962C8B-B14F-4D97-AF65-F5344CB8AC3E}">
        <p14:creationId xmlns:p14="http://schemas.microsoft.com/office/powerpoint/2010/main" val="2264508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From a business perspective, we need to manage big data carefully in order to get VALUE from it.</a:t>
            </a:r>
          </a:p>
          <a:p>
            <a:endParaRPr lang="en-US" sz="1400" dirty="0"/>
          </a:p>
          <a:p>
            <a:r>
              <a:rPr lang="en-US" sz="1400" dirty="0" smtClean="0"/>
              <a:t>These are some of the benefits. Many more are contained in the various blogs on Big Data.</a:t>
            </a:r>
          </a:p>
          <a:p>
            <a:endParaRPr lang="en-US" sz="1400" dirty="0"/>
          </a:p>
          <a:p>
            <a:r>
              <a:rPr lang="en-US" sz="1400" dirty="0" smtClean="0"/>
              <a:t>The key issue is: How do we measure the contribution of Big Data to decision-making? E.g., where’s the value in Big Data.</a:t>
            </a:r>
          </a:p>
          <a:p>
            <a:endParaRPr lang="en-US" sz="1400" dirty="0"/>
          </a:p>
          <a:p>
            <a:r>
              <a:rPr lang="en-US" sz="1400" dirty="0" smtClean="0"/>
              <a:t>It has been difficult for some companies to monetize their use of Big Data.</a:t>
            </a:r>
          </a:p>
          <a:p>
            <a:endParaRPr lang="en-US" sz="1400" dirty="0"/>
          </a:p>
          <a:p>
            <a:r>
              <a:rPr lang="en-US" sz="1400" dirty="0" smtClean="0"/>
              <a:t>We will talk about Data Governance in Lecture 13.</a:t>
            </a:r>
            <a:endParaRPr lang="en-US" sz="1400"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17</a:t>
            </a:fld>
            <a:endParaRPr lang="en-US" altLang="en-US" dirty="0"/>
          </a:p>
        </p:txBody>
      </p:sp>
    </p:spTree>
    <p:extLst>
      <p:ext uri="{BB962C8B-B14F-4D97-AF65-F5344CB8AC3E}">
        <p14:creationId xmlns:p14="http://schemas.microsoft.com/office/powerpoint/2010/main" val="75566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key issues in the upper left corner.</a:t>
            </a:r>
          </a:p>
          <a:p>
            <a:endParaRPr lang="en-US" dirty="0"/>
          </a:p>
          <a:p>
            <a:r>
              <a:rPr lang="en-US" dirty="0"/>
              <a:t>So, some questions:</a:t>
            </a:r>
          </a:p>
          <a:p>
            <a:endParaRPr lang="en-US" dirty="0"/>
          </a:p>
          <a:p>
            <a:r>
              <a:rPr lang="en-US" dirty="0"/>
              <a:t>Can we ever catch up?</a:t>
            </a:r>
          </a:p>
          <a:p>
            <a:r>
              <a:rPr lang="en-US" dirty="0"/>
              <a:t>If not, how do we decide which data we should process?</a:t>
            </a:r>
          </a:p>
          <a:p>
            <a:r>
              <a:rPr lang="en-US" dirty="0"/>
              <a:t>How do we decide which data we should discard (since we can’t store it all).?</a:t>
            </a:r>
          </a:p>
          <a:p>
            <a:endParaRPr lang="en-US" dirty="0"/>
          </a:p>
          <a:p>
            <a:r>
              <a:rPr lang="en-US" dirty="0"/>
              <a:t>Even if we can make progress in the two areas, can we successfully manage the data and extract satisfactory/maximum value from it?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18</a:t>
            </a:fld>
            <a:endParaRPr lang="en-US" altLang="en-US" dirty="0"/>
          </a:p>
        </p:txBody>
      </p:sp>
    </p:spTree>
    <p:extLst>
      <p:ext uri="{BB962C8B-B14F-4D97-AF65-F5344CB8AC3E}">
        <p14:creationId xmlns:p14="http://schemas.microsoft.com/office/powerpoint/2010/main" val="2824234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19</a:t>
            </a:fld>
            <a:endParaRPr lang="en-US" altLang="en-US" dirty="0"/>
          </a:p>
        </p:txBody>
      </p:sp>
    </p:spTree>
    <p:extLst>
      <p:ext uri="{BB962C8B-B14F-4D97-AF65-F5344CB8AC3E}">
        <p14:creationId xmlns:p14="http://schemas.microsoft.com/office/powerpoint/2010/main" val="1641874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wrote the First Edition, and then were asked to expand it to the Second Edition into two volumes.</a:t>
            </a:r>
          </a:p>
          <a:p>
            <a:endParaRPr lang="en-US" dirty="0"/>
          </a:p>
          <a:p>
            <a:r>
              <a:rPr lang="en-US" dirty="0"/>
              <a:t>This is meant for Middle Managers who need to understand the ideas.</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2</a:t>
            </a:fld>
            <a:endParaRPr lang="en-US" altLang="en-US" dirty="0"/>
          </a:p>
        </p:txBody>
      </p:sp>
    </p:spTree>
    <p:extLst>
      <p:ext uri="{BB962C8B-B14F-4D97-AF65-F5344CB8AC3E}">
        <p14:creationId xmlns:p14="http://schemas.microsoft.com/office/powerpoint/2010/main" val="4122351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This is a component of the “process” problem along with the availability of computational power.</a:t>
            </a:r>
          </a:p>
          <a:p>
            <a:endParaRPr lang="en-US" sz="1400" dirty="0"/>
          </a:p>
          <a:p>
            <a:r>
              <a:rPr lang="en-US" sz="1400" dirty="0" smtClean="0"/>
              <a:t>Analytics is a broad, encompassing term that has been overloaded and overused by bloggers, the media, and computer scientists.</a:t>
            </a:r>
            <a:endParaRPr lang="en-US" sz="1400" dirty="0"/>
          </a:p>
          <a:p>
            <a:r>
              <a:rPr lang="en-US" sz="1400" dirty="0" smtClean="0"/>
              <a:t>In the plural, it is a collection of techniques for processing data to yield information.</a:t>
            </a:r>
          </a:p>
          <a:p>
            <a:endParaRPr lang="en-US" sz="1400" dirty="0"/>
          </a:p>
          <a:p>
            <a:r>
              <a:rPr lang="en-US" sz="1400" dirty="0" smtClean="0"/>
              <a:t>Thus, an analytic is a single technique. Analytics is a collection of techniques.</a:t>
            </a:r>
          </a:p>
          <a:p>
            <a:r>
              <a:rPr lang="en-US" sz="1400" dirty="0" smtClean="0"/>
              <a:t>But, Data Analytics is a discipline</a:t>
            </a:r>
          </a:p>
          <a:p>
            <a:endParaRPr lang="en-US" sz="1400" dirty="0"/>
          </a:p>
          <a:p>
            <a:r>
              <a:rPr lang="en-US" sz="1400" dirty="0" smtClean="0"/>
              <a:t>In Lectures 11 &amp; 12, we will discuss classes of analytics, each class representing some hundreds of different techniques – too numerous for us to enumerate here.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20</a:t>
            </a:fld>
            <a:endParaRPr lang="en-US" altLang="en-US" dirty="0"/>
          </a:p>
        </p:txBody>
      </p:sp>
    </p:spTree>
    <p:extLst>
      <p:ext uri="{BB962C8B-B14F-4D97-AF65-F5344CB8AC3E}">
        <p14:creationId xmlns:p14="http://schemas.microsoft.com/office/powerpoint/2010/main" val="1911701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Note the Axiom in RED.</a:t>
            </a:r>
          </a:p>
          <a:p>
            <a:endParaRPr lang="en-US" sz="1400" dirty="0"/>
          </a:p>
          <a:p>
            <a:r>
              <a:rPr lang="en-US" sz="1400" dirty="0" smtClean="0"/>
              <a:t>The important idea is that one analytic may not be enough to process the data properly. A set of analytics may be required to extract different pieces of information from one or more data sets.</a:t>
            </a:r>
          </a:p>
          <a:p>
            <a:endParaRPr lang="en-US" sz="1400" dirty="0"/>
          </a:p>
          <a:p>
            <a:r>
              <a:rPr lang="en-US" sz="1400" dirty="0" smtClean="0"/>
              <a:t>This leads us to the problem of analytic architectures, which we will briefly address later.</a:t>
            </a:r>
          </a:p>
          <a:p>
            <a:endParaRPr lang="en-US" sz="1400" dirty="0"/>
          </a:p>
          <a:p>
            <a:r>
              <a:rPr lang="en-US" sz="1400" dirty="0" smtClean="0"/>
              <a:t>It also leads to some very interesting questions:</a:t>
            </a:r>
          </a:p>
          <a:p>
            <a:r>
              <a:rPr lang="en-US" sz="1400" dirty="0" smtClean="0"/>
              <a:t>What is/are the “right” analytics to process data set(s)?</a:t>
            </a:r>
          </a:p>
          <a:p>
            <a:r>
              <a:rPr lang="en-US" sz="1400" dirty="0" smtClean="0"/>
              <a:t>Is/Are an analytic(s) better than others?</a:t>
            </a:r>
          </a:p>
          <a:p>
            <a:r>
              <a:rPr lang="en-US" sz="1400" dirty="0" smtClean="0"/>
              <a:t>With multiple data sets and multiple analytics, how do we trace back from results to contributions from individual data sets?</a:t>
            </a:r>
            <a:endParaRPr lang="en-US" sz="1400"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21</a:t>
            </a:fld>
            <a:endParaRPr lang="en-US" altLang="en-US" dirty="0"/>
          </a:p>
        </p:txBody>
      </p:sp>
    </p:spTree>
    <p:extLst>
      <p:ext uri="{BB962C8B-B14F-4D97-AF65-F5344CB8AC3E}">
        <p14:creationId xmlns:p14="http://schemas.microsoft.com/office/powerpoint/2010/main" val="4039402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One definition of Data Science.</a:t>
            </a:r>
          </a:p>
          <a:p>
            <a:endParaRPr lang="en-US" sz="1400" dirty="0"/>
          </a:p>
          <a:p>
            <a:r>
              <a:rPr lang="en-US" sz="1400" dirty="0" smtClean="0"/>
              <a:t>Most definitions focus on the use of statistical and numerical methods for the processing of big data.</a:t>
            </a:r>
          </a:p>
          <a:p>
            <a:endParaRPr lang="en-US" sz="1400" dirty="0"/>
          </a:p>
          <a:p>
            <a:r>
              <a:rPr lang="en-US" sz="1400" dirty="0" smtClean="0"/>
              <a:t>My belief is that that is a start, but the non-statistical analytics are required.</a:t>
            </a:r>
          </a:p>
          <a:p>
            <a:r>
              <a:rPr lang="en-US" sz="1400" dirty="0" smtClean="0"/>
              <a:t>Why?</a:t>
            </a:r>
          </a:p>
          <a:p>
            <a:endParaRPr lang="en-US" sz="1400" dirty="0"/>
          </a:p>
          <a:p>
            <a:r>
              <a:rPr lang="en-US" sz="1400" dirty="0" smtClean="0"/>
              <a:t>Because there is no domain knowledge and understanding embedded in statistical approaches. Statistics begets more numbers, but the understanding comes from the humans who must interpret the resulting data.</a:t>
            </a:r>
          </a:p>
          <a:p>
            <a:endParaRPr lang="en-US" sz="1400" dirty="0"/>
          </a:p>
          <a:p>
            <a:r>
              <a:rPr lang="en-US" sz="1400" dirty="0" smtClean="0"/>
              <a:t>When we discuss advanced </a:t>
            </a:r>
            <a:r>
              <a:rPr lang="en-US" sz="1400" dirty="0" smtClean="0"/>
              <a:t>analytics, </a:t>
            </a:r>
            <a:r>
              <a:rPr lang="en-US" sz="1400" dirty="0" smtClean="0"/>
              <a:t>I hope you </a:t>
            </a:r>
            <a:r>
              <a:rPr lang="en-US" sz="1400" dirty="0" smtClean="0"/>
              <a:t>will </a:t>
            </a:r>
            <a:r>
              <a:rPr lang="en-US" sz="1400" dirty="0" smtClean="0"/>
              <a:t>begin to see the difference.</a:t>
            </a:r>
            <a:endParaRPr lang="en-US" sz="1400"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22</a:t>
            </a:fld>
            <a:endParaRPr lang="en-US" altLang="en-US" dirty="0"/>
          </a:p>
        </p:txBody>
      </p:sp>
    </p:spTree>
    <p:extLst>
      <p:ext uri="{BB962C8B-B14F-4D97-AF65-F5344CB8AC3E}">
        <p14:creationId xmlns:p14="http://schemas.microsoft.com/office/powerpoint/2010/main" val="21411056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p:spPr>
        <p:txBody>
          <a:bodyPr/>
          <a:lstStyle/>
          <a:p>
            <a:r>
              <a:rPr lang="en-US" altLang="en-US" dirty="0" smtClean="0"/>
              <a:t>Data mining preceded data science by several years.</a:t>
            </a:r>
          </a:p>
          <a:p>
            <a:endParaRPr lang="en-US" altLang="en-US" dirty="0"/>
          </a:p>
          <a:p>
            <a:r>
              <a:rPr lang="en-US" altLang="en-US" dirty="0" smtClean="0"/>
              <a:t>It seems these days, it is sometimes used synonymously with data science.</a:t>
            </a:r>
          </a:p>
          <a:p>
            <a:endParaRPr lang="en-US" altLang="en-US" dirty="0"/>
          </a:p>
          <a:p>
            <a:r>
              <a:rPr lang="en-US" altLang="en-US" dirty="0" smtClean="0"/>
              <a:t>See the Wikipedia Article (which is pretty good)..</a:t>
            </a:r>
          </a:p>
          <a:p>
            <a:endParaRPr lang="en-US" altLang="en-US" dirty="0"/>
          </a:p>
          <a:p>
            <a:endParaRPr lang="en-US" altLang="en-US" dirty="0" smtClean="0"/>
          </a:p>
        </p:txBody>
      </p:sp>
      <p:sp>
        <p:nvSpPr>
          <p:cNvPr id="22532" name="Slide Number Placeholder 3"/>
          <p:cNvSpPr>
            <a:spLocks noGrp="1"/>
          </p:cNvSpPr>
          <p:nvPr>
            <p:ph type="sldNum" sz="quarter" idx="5"/>
          </p:nvPr>
        </p:nvSpPr>
        <p:spPr>
          <a:noFill/>
        </p:spPr>
        <p:txBody>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fld id="{B68B17A8-D00B-4B2E-B7F5-8B83EA638F15}" type="slidenum">
              <a:rPr lang="en-US" altLang="en-US" sz="1200" smtClean="0"/>
              <a:pPr/>
              <a:t>23</a:t>
            </a:fld>
            <a:endParaRPr lang="en-US" altLang="en-US" sz="1200" dirty="0" smtClean="0"/>
          </a:p>
        </p:txBody>
      </p:sp>
    </p:spTree>
    <p:extLst>
      <p:ext uri="{BB962C8B-B14F-4D97-AF65-F5344CB8AC3E}">
        <p14:creationId xmlns:p14="http://schemas.microsoft.com/office/powerpoint/2010/main" val="2918542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colleagues and I believe that the more important role will be the person who can create </a:t>
            </a:r>
            <a:r>
              <a:rPr lang="en-US" u="sng" dirty="0" smtClean="0"/>
              <a:t>new</a:t>
            </a:r>
            <a:r>
              <a:rPr lang="en-US" dirty="0" smtClean="0"/>
              <a:t> analytics in response to new and emerging complex problems. </a:t>
            </a:r>
          </a:p>
          <a:p>
            <a:endParaRPr lang="en-US" dirty="0"/>
          </a:p>
          <a:p>
            <a:r>
              <a:rPr lang="en-US" dirty="0" smtClean="0"/>
              <a:t>I think the Analytic Scientist almost has to be a “Renaissance Person” – a multidimensional individual.</a:t>
            </a:r>
          </a:p>
          <a:p>
            <a:endParaRPr lang="en-US" dirty="0"/>
          </a:p>
          <a:p>
            <a:r>
              <a:rPr lang="en-US" dirty="0" smtClean="0"/>
              <a:t>Will Graduate School make you this?</a:t>
            </a:r>
          </a:p>
          <a:p>
            <a:r>
              <a:rPr lang="en-US" dirty="0" smtClean="0"/>
              <a:t>NO! As you gain experience and continue to study techniques, some of you may eventually evolve into this role.</a:t>
            </a:r>
            <a:endParaRPr lang="en-US" dirty="0"/>
          </a:p>
          <a:p>
            <a:r>
              <a:rPr lang="en-US" dirty="0" smtClean="0"/>
              <a:t>Right now, there are MS Programs (even a few Ph.D. programs in Data Science), but none in Analytic Science!</a:t>
            </a:r>
            <a:endParaRPr lang="en-US" dirty="0"/>
          </a:p>
          <a:p>
            <a:r>
              <a:rPr lang="en-US" dirty="0" smtClean="0"/>
              <a:t>I don’t believe that we will even begin to automate this capability in the next fifty years.</a:t>
            </a:r>
          </a:p>
          <a:p>
            <a:endParaRPr lang="en-US" dirty="0" smtClean="0"/>
          </a:p>
          <a:p>
            <a:r>
              <a:rPr lang="en-US" b="1" dirty="0">
                <a:solidFill>
                  <a:srgbClr val="00B050"/>
                </a:solidFill>
              </a:rPr>
              <a:t>When a distinguished but elderly scientist states that something is possible, he is almost certainly right. When he states that something is impossible, he is very probably wrong.</a:t>
            </a:r>
          </a:p>
          <a:p>
            <a:r>
              <a:rPr lang="en-US" dirty="0">
                <a:hlinkClick r:id="rId3"/>
              </a:rPr>
              <a:t>Arthur C. Clarke</a:t>
            </a:r>
            <a:r>
              <a:rPr lang="en-US" dirty="0"/>
              <a:t> </a:t>
            </a:r>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24</a:t>
            </a:fld>
            <a:endParaRPr lang="en-US" altLang="en-US" dirty="0"/>
          </a:p>
        </p:txBody>
      </p:sp>
    </p:spTree>
    <p:extLst>
      <p:ext uri="{BB962C8B-B14F-4D97-AF65-F5344CB8AC3E}">
        <p14:creationId xmlns:p14="http://schemas.microsoft.com/office/powerpoint/2010/main" val="1415014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see the Analytic Scientist as the Project Director who decides (with his staff) how to accomplish the steps in the Analytical Pipeline. And, who creates new analytics and tools and methods for using tools, as necessary.</a:t>
            </a:r>
          </a:p>
          <a:p>
            <a:endParaRPr lang="en-US" dirty="0"/>
          </a:p>
          <a:p>
            <a:r>
              <a:rPr lang="en-US" dirty="0" smtClean="0"/>
              <a:t>Then, Data Scientists apply the tools at each of the phases of the Pipeline.</a:t>
            </a:r>
          </a:p>
          <a:p>
            <a:endParaRPr lang="en-US" dirty="0" smtClean="0"/>
          </a:p>
          <a:p>
            <a:r>
              <a:rPr lang="en-US" dirty="0" smtClean="0"/>
              <a:t>Some disagree with this view, but having been a Program Manager in several jobs, I have formulated this view over many years.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25</a:t>
            </a:fld>
            <a:endParaRPr lang="en-US" altLang="en-US" dirty="0"/>
          </a:p>
        </p:txBody>
      </p:sp>
    </p:spTree>
    <p:extLst>
      <p:ext uri="{BB962C8B-B14F-4D97-AF65-F5344CB8AC3E}">
        <p14:creationId xmlns:p14="http://schemas.microsoft.com/office/powerpoint/2010/main" val="1279852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a:ln/>
        </p:spPr>
      </p:sp>
      <p:sp>
        <p:nvSpPr>
          <p:cNvPr id="14339" name="Notes Placeholder 2"/>
          <p:cNvSpPr>
            <a:spLocks noGrp="1"/>
          </p:cNvSpPr>
          <p:nvPr>
            <p:ph type="body" idx="1"/>
          </p:nvPr>
        </p:nvSpPr>
        <p:spPr>
          <a:noFill/>
        </p:spPr>
        <p:txBody>
          <a:bodyPr/>
          <a:lstStyle/>
          <a:p>
            <a:r>
              <a:rPr lang="en-US" altLang="en-US" dirty="0" smtClean="0"/>
              <a:t>See our 2014 Paper in Technical Papers on Blackboard.</a:t>
            </a:r>
          </a:p>
          <a:p>
            <a:r>
              <a:rPr lang="en-US" altLang="en-US" dirty="0" smtClean="0"/>
              <a:t>It has not been cited over 1000+ times in other articles and papers.</a:t>
            </a:r>
          </a:p>
          <a:p>
            <a:endParaRPr lang="en-US" altLang="en-US" dirty="0"/>
          </a:p>
          <a:p>
            <a:r>
              <a:rPr lang="en-US" altLang="en-US" dirty="0" smtClean="0"/>
              <a:t>These are key questions regarding Big Data.</a:t>
            </a:r>
          </a:p>
          <a:p>
            <a:endParaRPr lang="en-US" altLang="en-US" dirty="0" smtClean="0"/>
          </a:p>
        </p:txBody>
      </p:sp>
      <p:sp>
        <p:nvSpPr>
          <p:cNvPr id="1434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4C37B54-D3BA-439F-AB46-DA1CBB3B01E6}" type="slidenum">
              <a:rPr lang="en-US" altLang="en-US" smtClean="0"/>
              <a:pPr/>
              <a:t>26</a:t>
            </a:fld>
            <a:endParaRPr lang="en-US" altLang="en-US" dirty="0" smtClean="0"/>
          </a:p>
        </p:txBody>
      </p:sp>
    </p:spTree>
    <p:extLst>
      <p:ext uri="{BB962C8B-B14F-4D97-AF65-F5344CB8AC3E}">
        <p14:creationId xmlns:p14="http://schemas.microsoft.com/office/powerpoint/2010/main" val="396931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challenges – more in the 2013 Paper</a:t>
            </a:r>
          </a:p>
          <a:p>
            <a:r>
              <a:rPr lang="en-US" dirty="0" smtClean="0"/>
              <a:t>Lots of good topics to address – pick one – from that paper!</a:t>
            </a:r>
          </a:p>
          <a:p>
            <a:r>
              <a:rPr lang="en-US" dirty="0" smtClean="0"/>
              <a:t>Also, from the Advanced Analytics papers!</a:t>
            </a:r>
          </a:p>
          <a:p>
            <a:r>
              <a:rPr lang="en-US" dirty="0" smtClean="0"/>
              <a:t>…………..</a:t>
            </a:r>
          </a:p>
          <a:p>
            <a:r>
              <a:rPr lang="en-US" dirty="0" smtClean="0"/>
              <a:t>If you have lost of the same data, lacking diversity does not open up new vistas in the problem.</a:t>
            </a:r>
          </a:p>
          <a:p>
            <a:r>
              <a:rPr lang="en-US" dirty="0" smtClean="0"/>
              <a:t>This means that you reach a plateau of understanding of the problem, but – I think – can go no further.</a:t>
            </a:r>
          </a:p>
          <a:p>
            <a:r>
              <a:rPr lang="en-US" dirty="0" smtClean="0"/>
              <a:t>What does diversity in data mean?</a:t>
            </a:r>
          </a:p>
          <a:p>
            <a:endParaRPr lang="en-US" dirty="0"/>
          </a:p>
          <a:p>
            <a:r>
              <a:rPr lang="en-US" dirty="0" smtClean="0"/>
              <a:t>Last Hypothesis:</a:t>
            </a:r>
          </a:p>
          <a:p>
            <a:r>
              <a:rPr lang="en-US" dirty="0" smtClean="0"/>
              <a:t>This is sometimes cited by bloggers, but is a fallacious assumption (in my opinion).</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27</a:t>
            </a:fld>
            <a:endParaRPr lang="en-US" altLang="en-US" dirty="0"/>
          </a:p>
        </p:txBody>
      </p:sp>
    </p:spTree>
    <p:extLst>
      <p:ext uri="{BB962C8B-B14F-4D97-AF65-F5344CB8AC3E}">
        <p14:creationId xmlns:p14="http://schemas.microsoft.com/office/powerpoint/2010/main" val="1367629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view of types of analytics.</a:t>
            </a:r>
          </a:p>
          <a:p>
            <a:r>
              <a:rPr lang="en-US" dirty="0" smtClean="0"/>
              <a:t>Other authors have different/more or less categories.</a:t>
            </a:r>
          </a:p>
          <a:p>
            <a:endParaRPr lang="en-US" dirty="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28</a:t>
            </a:fld>
            <a:endParaRPr lang="en-US" altLang="en-US" dirty="0"/>
          </a:p>
        </p:txBody>
      </p:sp>
    </p:spTree>
    <p:extLst>
      <p:ext uri="{BB962C8B-B14F-4D97-AF65-F5344CB8AC3E}">
        <p14:creationId xmlns:p14="http://schemas.microsoft.com/office/powerpoint/2010/main" val="227325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graphic visualization of the previous slide’s categories.</a:t>
            </a:r>
          </a:p>
          <a:p>
            <a:endParaRPr lang="en-US" dirty="0"/>
          </a:p>
          <a:p>
            <a:r>
              <a:rPr lang="en-US" dirty="0" smtClean="0"/>
              <a:t>We know how to do descriptive and diagnostic analytics very well.</a:t>
            </a:r>
          </a:p>
          <a:p>
            <a:r>
              <a:rPr lang="en-US" dirty="0" smtClean="0"/>
              <a:t>This does not mean, however, that these are solved problems!</a:t>
            </a:r>
          </a:p>
          <a:p>
            <a:r>
              <a:rPr lang="en-US" dirty="0" smtClean="0"/>
              <a:t>There are always new problems that require new analytics.</a:t>
            </a:r>
          </a:p>
          <a:p>
            <a:r>
              <a:rPr lang="en-US" dirty="0" smtClean="0"/>
              <a:t>And, we know how to develop, integrate, assemble, etc. different analytics to form pipelines for description and diagnostics.</a:t>
            </a:r>
          </a:p>
          <a:p>
            <a:endParaRPr lang="en-US" dirty="0"/>
          </a:p>
          <a:p>
            <a:r>
              <a:rPr lang="en-US" dirty="0" smtClean="0"/>
              <a:t>Where the going gets tough is developing good predictive analytics – that can yield meaningful, useful, and applicable predictions.</a:t>
            </a:r>
          </a:p>
          <a:p>
            <a:endParaRPr lang="en-US" dirty="0"/>
          </a:p>
          <a:p>
            <a:r>
              <a:rPr lang="en-US" dirty="0" smtClean="0"/>
              <a:t>Even more difficult is developing prescriptive analytics to help you choose from among multiple predictions give different scenarios. </a:t>
            </a:r>
          </a:p>
          <a:p>
            <a:endParaRPr lang="en-US" dirty="0"/>
          </a:p>
          <a:p>
            <a:r>
              <a:rPr lang="en-US" dirty="0" smtClean="0"/>
              <a:t>Predictions will vary from scenario to scenario given the boundary conditions and the initial data sets – even if the problem to be solved is the same.</a:t>
            </a:r>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29</a:t>
            </a:fld>
            <a:endParaRPr lang="en-US" altLang="en-US" dirty="0"/>
          </a:p>
        </p:txBody>
      </p:sp>
    </p:spTree>
    <p:extLst>
      <p:ext uri="{BB962C8B-B14F-4D97-AF65-F5344CB8AC3E}">
        <p14:creationId xmlns:p14="http://schemas.microsoft.com/office/powerpoint/2010/main" val="531607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You’ll find that I like cartoons to reinforce some ideas.</a:t>
            </a:r>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3</a:t>
            </a:fld>
            <a:endParaRPr lang="en-US" altLang="en-US" dirty="0"/>
          </a:p>
        </p:txBody>
      </p:sp>
    </p:spTree>
    <p:extLst>
      <p:ext uri="{BB962C8B-B14F-4D97-AF65-F5344CB8AC3E}">
        <p14:creationId xmlns:p14="http://schemas.microsoft.com/office/powerpoint/2010/main" val="1281214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descriptive analytics, we are trying to explain what happened given the data at hand.</a:t>
            </a:r>
          </a:p>
          <a:p>
            <a:endParaRPr lang="en-US" dirty="0" smtClean="0"/>
          </a:p>
          <a:p>
            <a:r>
              <a:rPr lang="en-US" dirty="0"/>
              <a:t>Descriptive analytics takes raw data and parses that data to draw conclusions that are useful and understandable </a:t>
            </a:r>
            <a:r>
              <a:rPr lang="en-US" dirty="0" smtClean="0"/>
              <a:t>by different users – managers, scientists, decision makers.</a:t>
            </a:r>
          </a:p>
          <a:p>
            <a:endParaRPr lang="en-US" dirty="0"/>
          </a:p>
          <a:p>
            <a:r>
              <a:rPr lang="en-US" dirty="0" smtClean="0"/>
              <a:t>Analytic techniques often try to build models of some situation or look for patterns or trends in the data.</a:t>
            </a:r>
          </a:p>
          <a:p>
            <a:endParaRPr lang="en-US" dirty="0"/>
          </a:p>
          <a:p>
            <a:r>
              <a:rPr lang="en-US" dirty="0" smtClean="0"/>
              <a:t>Preparing for descriptive analytics requires extraction of relevant data from the raw data set, transformation of the data – possibly to a </a:t>
            </a:r>
            <a:r>
              <a:rPr lang="en-US" u="sng" dirty="0" smtClean="0"/>
              <a:t>canonical</a:t>
            </a:r>
            <a:r>
              <a:rPr lang="en-US" dirty="0" smtClean="0"/>
              <a:t> form, and loading the data into a repository, such as a data base.</a:t>
            </a:r>
          </a:p>
          <a:p>
            <a:endParaRPr lang="en-US" dirty="0"/>
          </a:p>
          <a:p>
            <a:r>
              <a:rPr lang="en-US" dirty="0"/>
              <a:t>Facts and figures are meaningless if you can’t gain valuable insights that lead to more-informed actions.</a:t>
            </a:r>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30</a:t>
            </a:fld>
            <a:endParaRPr lang="en-US" altLang="en-US" dirty="0"/>
          </a:p>
        </p:txBody>
      </p:sp>
    </p:spTree>
    <p:extLst>
      <p:ext uri="{BB962C8B-B14F-4D97-AF65-F5344CB8AC3E}">
        <p14:creationId xmlns:p14="http://schemas.microsoft.com/office/powerpoint/2010/main" val="1731438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you will see descriptive analytics focused on just one data set. For example, several papers for the HICSS Big Data minitrack have analyzed New York City Taxi trips over a several year period – a multigigarecord data set.</a:t>
            </a:r>
          </a:p>
          <a:p>
            <a:endParaRPr lang="en-US" dirty="0"/>
          </a:p>
          <a:p>
            <a:r>
              <a:rPr lang="en-US" dirty="0" smtClean="0"/>
              <a:t>Diversity of data sources may give better insights into a particular phenomenon or situation.</a:t>
            </a:r>
          </a:p>
          <a:p>
            <a:endParaRPr lang="en-US" dirty="0"/>
          </a:p>
          <a:p>
            <a:r>
              <a:rPr lang="en-US" dirty="0" smtClean="0"/>
              <a:t>But, to make the analysis tractable, you must transform the different data sets, usually with different representations, to a single canonical format.</a:t>
            </a:r>
          </a:p>
          <a:p>
            <a:endParaRPr lang="en-US" dirty="0"/>
          </a:p>
          <a:p>
            <a:r>
              <a:rPr lang="en-US" dirty="0" smtClean="0"/>
              <a:t>Most often, statistical techniques are applied, but this does not have to be the case.</a:t>
            </a:r>
          </a:p>
          <a:p>
            <a:endParaRPr lang="en-US" dirty="0"/>
          </a:p>
          <a:p>
            <a:r>
              <a:rPr lang="en-US" dirty="0" smtClean="0"/>
              <a:t>Other trans formations can be used – changing coordinates, changing scale, changing units of measure, changing structural information.</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31</a:t>
            </a:fld>
            <a:endParaRPr lang="en-US" altLang="en-US" dirty="0"/>
          </a:p>
        </p:txBody>
      </p:sp>
    </p:spTree>
    <p:extLst>
      <p:ext uri="{BB962C8B-B14F-4D97-AF65-F5344CB8AC3E}">
        <p14:creationId xmlns:p14="http://schemas.microsoft.com/office/powerpoint/2010/main" val="9584751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you determine causation from statistical analysis?</a:t>
            </a:r>
          </a:p>
          <a:p>
            <a:endParaRPr lang="en-US" dirty="0"/>
          </a:p>
          <a:p>
            <a:r>
              <a:rPr lang="en-US" dirty="0" smtClean="0"/>
              <a:t>There are different types of correlation statistics. You may have to experiment with them to get the correlation you think is there.</a:t>
            </a:r>
          </a:p>
          <a:p>
            <a:endParaRPr lang="en-US" dirty="0" smtClean="0"/>
          </a:p>
          <a:p>
            <a:r>
              <a:rPr lang="en-US" dirty="0" smtClean="0"/>
              <a:t>But, there is both apparent correlation and real correlation. You need also to factor in bias. Sometimes, we see what we want to see and now what is there!</a:t>
            </a:r>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32</a:t>
            </a:fld>
            <a:endParaRPr lang="en-US" altLang="en-US" dirty="0"/>
          </a:p>
        </p:txBody>
      </p:sp>
    </p:spTree>
    <p:extLst>
      <p:ext uri="{BB962C8B-B14F-4D97-AF65-F5344CB8AC3E}">
        <p14:creationId xmlns:p14="http://schemas.microsoft.com/office/powerpoint/2010/main" val="1664185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Diagnostic Analytics functions:</a:t>
            </a:r>
            <a:endParaRPr lang="en-US" dirty="0"/>
          </a:p>
          <a:p>
            <a:r>
              <a:rPr lang="en-US" b="1" dirty="0"/>
              <a:t>Identify anomalies: </a:t>
            </a:r>
            <a:r>
              <a:rPr lang="en-US" dirty="0"/>
              <a:t>Based on the results of descriptive analysis, analysts must identify areas that require further study because they raise questions that cannot be answered simply by looking at the data. These could include questions like why sales have increased in a region where there was no change in marketing, or why there was a sudden change in traffic to a website without an obvious cause.</a:t>
            </a:r>
          </a:p>
          <a:p>
            <a:r>
              <a:rPr lang="en-US" b="1" dirty="0"/>
              <a:t>Drill into the analytics (discovery): </a:t>
            </a:r>
            <a:r>
              <a:rPr lang="en-US" dirty="0"/>
              <a:t>Analysts must identify the data sources that will help them explain these anomalies. Often, this step requires analysts to look for patterns outside the existing data sets, and it might require pulling in data from external sources to identify correlations and determine if any of them are causal in nature.</a:t>
            </a:r>
          </a:p>
          <a:p>
            <a:r>
              <a:rPr lang="en-US" b="1" dirty="0"/>
              <a:t>Determine causal relationships: </a:t>
            </a:r>
            <a:r>
              <a:rPr lang="en-US" dirty="0"/>
              <a:t>Hidden relationships are uncovered by looking at events that might have resulted in the identified anomalies. Probability theory, regression analysis, filtering, and time-series data analytics can all be useful for uncovering hidden stories in the data</a:t>
            </a:r>
            <a:r>
              <a:rPr lang="en-US" dirty="0" smtClean="0"/>
              <a:t>.</a:t>
            </a:r>
          </a:p>
          <a:p>
            <a:endParaRPr lang="en-US" sz="700" dirty="0"/>
          </a:p>
          <a:p>
            <a:r>
              <a:rPr lang="en-US" dirty="0"/>
              <a:t>IDC predicts that by </a:t>
            </a:r>
            <a:r>
              <a:rPr lang="en-US" dirty="0" smtClean="0"/>
              <a:t>2021, 25</a:t>
            </a:r>
            <a:r>
              <a:rPr lang="en-US" dirty="0"/>
              <a:t>% of large enterprises will have supplemented data scientists with data ethnographers to provide contextual interpretations of data by using qualitative research methods that uncover people’s emotions, stories, and perceptions of their world.</a:t>
            </a:r>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33</a:t>
            </a:fld>
            <a:endParaRPr lang="en-US" altLang="en-US" dirty="0"/>
          </a:p>
        </p:txBody>
      </p:sp>
    </p:spTree>
    <p:extLst>
      <p:ext uri="{BB962C8B-B14F-4D97-AF65-F5344CB8AC3E}">
        <p14:creationId xmlns:p14="http://schemas.microsoft.com/office/powerpoint/2010/main" val="2017730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smtClean="0"/>
              <a:t>Starbucks uses </a:t>
            </a:r>
            <a:r>
              <a:rPr lang="en-US" sz="1050" dirty="0"/>
              <a:t>a smart system called Atlas, developed by a </a:t>
            </a:r>
            <a:r>
              <a:rPr lang="en-US" sz="1050" b="1" dirty="0"/>
              <a:t>location-analytics</a:t>
            </a:r>
            <a:r>
              <a:rPr lang="en-US" sz="1050" dirty="0"/>
              <a:t> company called Esri. This data driven approach takes into account features like population density, average incomes, and traffic patterns to estimate the profitability and economic viability of the new store. Also, it predicts impact to already existing Starbucks in the area — compete with competitors and don’t bring your own brand down. </a:t>
            </a:r>
            <a:endParaRPr lang="en-US" sz="1050" dirty="0" smtClean="0"/>
          </a:p>
          <a:p>
            <a:endParaRPr lang="en-US" sz="1050" dirty="0" smtClean="0"/>
          </a:p>
          <a:p>
            <a:r>
              <a:rPr lang="en-US" sz="1050" dirty="0"/>
              <a:t>Starbucks launched a </a:t>
            </a:r>
            <a:r>
              <a:rPr lang="en-US" sz="1050" b="1" dirty="0"/>
              <a:t>rewards program</a:t>
            </a:r>
            <a:r>
              <a:rPr lang="en-US" sz="1050" dirty="0"/>
              <a:t> and a </a:t>
            </a:r>
            <a:r>
              <a:rPr lang="en-US" sz="1050" b="1" dirty="0"/>
              <a:t>mobile app</a:t>
            </a:r>
            <a:r>
              <a:rPr lang="en-US" sz="1050" dirty="0"/>
              <a:t> so that they could get</a:t>
            </a:r>
            <a:r>
              <a:rPr lang="en-US" sz="1050" b="1" dirty="0"/>
              <a:t> “users in and data out</a:t>
            </a:r>
            <a:r>
              <a:rPr lang="en-US" sz="1050" b="1" dirty="0" smtClean="0"/>
              <a:t>”</a:t>
            </a:r>
            <a:r>
              <a:rPr lang="en-US" sz="1050" dirty="0" smtClean="0"/>
              <a:t>.</a:t>
            </a:r>
          </a:p>
          <a:p>
            <a:endParaRPr lang="en-US" sz="1050" dirty="0" smtClean="0"/>
          </a:p>
          <a:p>
            <a:r>
              <a:rPr lang="en-US" sz="1050" dirty="0" smtClean="0"/>
              <a:t>Data </a:t>
            </a:r>
            <a:r>
              <a:rPr lang="en-US" sz="1050" dirty="0"/>
              <a:t>collected via the reward programs (more than 13 million active users) and the mobile app (more than 17 million active users) allows the coffee giant to learn about exact user behaviors — “Do you like to indulge more on a rainy day? Do you like muffins over croissants with your pumpkin flavored tea? Do you order a different type of coffee on workdays than on the weekend?”</a:t>
            </a:r>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34</a:t>
            </a:fld>
            <a:endParaRPr lang="en-US" altLang="en-US" dirty="0"/>
          </a:p>
        </p:txBody>
      </p:sp>
    </p:spTree>
    <p:extLst>
      <p:ext uri="{BB962C8B-B14F-4D97-AF65-F5344CB8AC3E}">
        <p14:creationId xmlns:p14="http://schemas.microsoft.com/office/powerpoint/2010/main" val="38957461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Predictive </a:t>
            </a:r>
            <a:r>
              <a:rPr lang="en-US" dirty="0"/>
              <a:t>analytics provides a predictive score (probability) for each individual (customer, employee, healthcare patient, product SKU, vehicle, component, machine, or other organizational unit) in order to determine, inform, or influence organizational processes that pertain across large numbers of individuals, such as in marketing, credit risk assessment, fraud detection, manufacturing, healthcare, and government operations including law </a:t>
            </a:r>
            <a:r>
              <a:rPr lang="en-US" dirty="0" smtClean="0"/>
              <a:t>enforcement.</a:t>
            </a:r>
          </a:p>
          <a:p>
            <a:endParaRPr lang="en-US" dirty="0"/>
          </a:p>
          <a:p>
            <a:r>
              <a:rPr lang="en-US" dirty="0"/>
              <a:t>Nearly any </a:t>
            </a:r>
            <a:r>
              <a:rPr lang="en-US" dirty="0">
                <a:hlinkClick r:id="rId3" tooltip="Statistical model"/>
              </a:rPr>
              <a:t>statistical model</a:t>
            </a:r>
            <a:r>
              <a:rPr lang="en-US" dirty="0"/>
              <a:t> can be used for prediction </a:t>
            </a:r>
            <a:r>
              <a:rPr lang="en-US" dirty="0" smtClean="0"/>
              <a:t>purposes.</a:t>
            </a:r>
          </a:p>
          <a:p>
            <a:r>
              <a:rPr lang="en-US" dirty="0" smtClean="0"/>
              <a:t>Broadly </a:t>
            </a:r>
            <a:r>
              <a:rPr lang="en-US" dirty="0"/>
              <a:t>speaking, there are two classes of predictive models: </a:t>
            </a:r>
            <a:r>
              <a:rPr lang="en-US" dirty="0">
                <a:hlinkClick r:id="rId4" tooltip="Parametric model"/>
              </a:rPr>
              <a:t>parametric</a:t>
            </a:r>
            <a:r>
              <a:rPr lang="en-US" dirty="0"/>
              <a:t> and </a:t>
            </a:r>
            <a:r>
              <a:rPr lang="en-US" dirty="0">
                <a:hlinkClick r:id="rId5" tooltip="Non-parametric models"/>
              </a:rPr>
              <a:t>non-parametric</a:t>
            </a:r>
            <a:r>
              <a:rPr lang="en-US" dirty="0"/>
              <a:t>. </a:t>
            </a:r>
            <a:endParaRPr lang="en-US" dirty="0" smtClean="0"/>
          </a:p>
          <a:p>
            <a:r>
              <a:rPr lang="en-US" dirty="0" smtClean="0"/>
              <a:t>Parametric </a:t>
            </a:r>
            <a:r>
              <a:rPr lang="en-US" dirty="0"/>
              <a:t>models make "specific assumptions with regard to one or more of the population parameters that characterize the underlying distribution(s</a:t>
            </a:r>
            <a:r>
              <a:rPr lang="en-US" dirty="0" smtClean="0"/>
              <a:t>)“.</a:t>
            </a:r>
          </a:p>
          <a:p>
            <a:r>
              <a:rPr lang="en-US" dirty="0" smtClean="0"/>
              <a:t> </a:t>
            </a:r>
            <a:r>
              <a:rPr lang="en-US" dirty="0"/>
              <a:t>Non-parametric models "typically involve fewer assumptions of structure and distributional form [than parametric models] but usually contain strong assumptions about independencies</a:t>
            </a:r>
            <a:r>
              <a:rPr lang="en-US" dirty="0" smtClean="0"/>
              <a:t>".</a:t>
            </a:r>
          </a:p>
          <a:p>
            <a:endParaRPr lang="en-US" dirty="0"/>
          </a:p>
          <a:p>
            <a:r>
              <a:rPr lang="en-US" b="1" dirty="0" smtClean="0">
                <a:solidFill>
                  <a:srgbClr val="FF0000"/>
                </a:solidFill>
              </a:rPr>
              <a:t>Axiom: Predictive ability is only as good as the data available!</a:t>
            </a:r>
          </a:p>
          <a:p>
            <a:r>
              <a:rPr lang="en-US" b="1" dirty="0" smtClean="0">
                <a:solidFill>
                  <a:srgbClr val="FF0000"/>
                </a:solidFill>
              </a:rPr>
              <a:t>Axiom: Bad data can yield bad predictions!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35</a:t>
            </a:fld>
            <a:endParaRPr lang="en-US" altLang="en-US" dirty="0"/>
          </a:p>
        </p:txBody>
      </p:sp>
    </p:spTree>
    <p:extLst>
      <p:ext uri="{BB962C8B-B14F-4D97-AF65-F5344CB8AC3E}">
        <p14:creationId xmlns:p14="http://schemas.microsoft.com/office/powerpoint/2010/main" val="2472343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p>
          <a:p>
            <a:r>
              <a:rPr lang="en-US" dirty="0" smtClean="0"/>
              <a:t>Archaeology re: management of cultural sites and analysis of data based on artifact distribution, age, etc.</a:t>
            </a:r>
          </a:p>
          <a:p>
            <a:r>
              <a:rPr lang="en-US" dirty="0" smtClean="0"/>
              <a:t>Auto Insurance/Health Care/Customer Relations Management</a:t>
            </a:r>
          </a:p>
          <a:p>
            <a:r>
              <a:rPr lang="en-US" dirty="0" smtClean="0"/>
              <a:t>Algorithmic Trading</a:t>
            </a:r>
            <a:r>
              <a:rPr lang="en-US" dirty="0"/>
              <a:t>: Predictive modeling in trading is a modeling process wherein the probability of an outcome is predicted using a set of </a:t>
            </a:r>
            <a:r>
              <a:rPr lang="en-US" dirty="0">
                <a:hlinkClick r:id="rId3" tooltip="Explanatory variable"/>
              </a:rPr>
              <a:t>predictor variables</a:t>
            </a:r>
            <a:r>
              <a:rPr lang="en-US" dirty="0"/>
              <a:t>. Predictive models can be built for different assets like stocks, futures, currencies, commodities etc</a:t>
            </a:r>
            <a:r>
              <a:rPr lang="en-US" dirty="0" smtClean="0"/>
              <a:t>. </a:t>
            </a:r>
            <a:r>
              <a:rPr lang="en-US" dirty="0"/>
              <a:t>Predictive modeling is still extensively used by trading firms to devise strategies and trade. It utilizes mathematically advanced software to evaluate indicators on price, volume, open interest and other historical data, to discover repeatable </a:t>
            </a:r>
            <a:r>
              <a:rPr lang="en-US" dirty="0" smtClean="0"/>
              <a:t>patterns.</a:t>
            </a:r>
          </a:p>
          <a:p>
            <a:endParaRPr lang="en-US" dirty="0"/>
          </a:p>
          <a:p>
            <a:r>
              <a:rPr lang="en-US" dirty="0" smtClean="0"/>
              <a:t>There have been notable failures in the Bond Market, in the great recession of 2008-2009, the housing market and other areas.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36</a:t>
            </a:fld>
            <a:endParaRPr lang="en-US" altLang="en-US" dirty="0"/>
          </a:p>
        </p:txBody>
      </p:sp>
    </p:spTree>
    <p:extLst>
      <p:ext uri="{BB962C8B-B14F-4D97-AF65-F5344CB8AC3E}">
        <p14:creationId xmlns:p14="http://schemas.microsoft.com/office/powerpoint/2010/main" val="3377776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37</a:t>
            </a:fld>
            <a:endParaRPr lang="en-US" altLang="en-US" dirty="0"/>
          </a:p>
        </p:txBody>
      </p:sp>
    </p:spTree>
    <p:extLst>
      <p:ext uri="{BB962C8B-B14F-4D97-AF65-F5344CB8AC3E}">
        <p14:creationId xmlns:p14="http://schemas.microsoft.com/office/powerpoint/2010/main" val="3147583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PageRank</a:t>
            </a:r>
            <a:r>
              <a:rPr lang="en-US" dirty="0"/>
              <a:t> (</a:t>
            </a:r>
            <a:r>
              <a:rPr lang="en-US" b="1" dirty="0"/>
              <a:t>PR</a:t>
            </a:r>
            <a:r>
              <a:rPr lang="en-US" dirty="0"/>
              <a:t>) is an </a:t>
            </a:r>
            <a:r>
              <a:rPr lang="en-US" dirty="0">
                <a:hlinkClick r:id="rId3" tooltip="Algorithm"/>
              </a:rPr>
              <a:t>algorithm</a:t>
            </a:r>
            <a:r>
              <a:rPr lang="en-US" dirty="0"/>
              <a:t> used by </a:t>
            </a:r>
            <a:r>
              <a:rPr lang="en-US" dirty="0">
                <a:hlinkClick r:id="rId4" tooltip="Google Search"/>
              </a:rPr>
              <a:t>Google Search</a:t>
            </a:r>
            <a:r>
              <a:rPr lang="en-US" dirty="0"/>
              <a:t> to rank </a:t>
            </a:r>
            <a:r>
              <a:rPr lang="en-US" dirty="0">
                <a:hlinkClick r:id="rId5" tooltip="Webpages"/>
              </a:rPr>
              <a:t>web pages</a:t>
            </a:r>
            <a:r>
              <a:rPr lang="en-US" dirty="0"/>
              <a:t> in their </a:t>
            </a:r>
            <a:r>
              <a:rPr lang="en-US" dirty="0">
                <a:hlinkClick r:id="rId6" tooltip="Search engine"/>
              </a:rPr>
              <a:t>search engine</a:t>
            </a:r>
            <a:r>
              <a:rPr lang="en-US" dirty="0"/>
              <a:t> results. PageRank was named after </a:t>
            </a:r>
            <a:r>
              <a:rPr lang="en-US" dirty="0">
                <a:hlinkClick r:id="rId7" tooltip="Larry Page"/>
              </a:rPr>
              <a:t>Larry Page</a:t>
            </a:r>
            <a:r>
              <a:rPr lang="en-US" dirty="0" smtClean="0"/>
              <a:t>,</a:t>
            </a:r>
            <a:r>
              <a:rPr lang="en-US" baseline="30000" dirty="0" smtClean="0"/>
              <a:t> </a:t>
            </a:r>
            <a:r>
              <a:rPr lang="en-US" dirty="0" smtClean="0"/>
              <a:t>one </a:t>
            </a:r>
            <a:r>
              <a:rPr lang="en-US" dirty="0"/>
              <a:t>of the founders of Google. PageRank is a way of measuring the importance of website pages. According to Google: </a:t>
            </a:r>
          </a:p>
          <a:p>
            <a:r>
              <a:rPr lang="en-US" dirty="0"/>
              <a:t>PageRank works by counting the number and quality of links to a page to determine a rough estimate of how important the website is. The underlying assumption is that more important websites are likely to receive more links from other websites</a:t>
            </a:r>
            <a:r>
              <a:rPr lang="en-US" dirty="0" smtClean="0"/>
              <a:t>.</a:t>
            </a:r>
          </a:p>
          <a:p>
            <a:r>
              <a:rPr lang="en-US" dirty="0" smtClean="0"/>
              <a:t>It is </a:t>
            </a:r>
            <a:r>
              <a:rPr lang="en-US" dirty="0"/>
              <a:t>a </a:t>
            </a:r>
            <a:r>
              <a:rPr lang="en-US" dirty="0">
                <a:hlinkClick r:id="rId8" tooltip="Network theory"/>
              </a:rPr>
              <a:t>link analysis</a:t>
            </a:r>
            <a:r>
              <a:rPr lang="en-US" dirty="0"/>
              <a:t> algorithm and it assigns a numerical </a:t>
            </a:r>
            <a:r>
              <a:rPr lang="en-US" dirty="0">
                <a:hlinkClick r:id="rId9" tooltip="Weighting"/>
              </a:rPr>
              <a:t>weighting</a:t>
            </a:r>
            <a:r>
              <a:rPr lang="en-US" dirty="0"/>
              <a:t> to each element of a </a:t>
            </a:r>
            <a:r>
              <a:rPr lang="en-US" dirty="0">
                <a:hlinkClick r:id="rId10" tooltip="Hyperlink"/>
              </a:rPr>
              <a:t>hyperlinked</a:t>
            </a:r>
            <a:r>
              <a:rPr lang="en-US" dirty="0"/>
              <a:t> </a:t>
            </a:r>
            <a:r>
              <a:rPr lang="en-US" dirty="0">
                <a:hlinkClick r:id="rId11" tooltip="Set (computer science)"/>
              </a:rPr>
              <a:t>set</a:t>
            </a:r>
            <a:r>
              <a:rPr lang="en-US" dirty="0"/>
              <a:t> of documents, such as the </a:t>
            </a:r>
            <a:r>
              <a:rPr lang="en-US" dirty="0">
                <a:hlinkClick r:id="rId12" tooltip="World Wide Web"/>
              </a:rPr>
              <a:t>World Wide Web</a:t>
            </a:r>
            <a:r>
              <a:rPr lang="en-US" dirty="0"/>
              <a:t>, with the purpose of "measuring" its relative importance within the set. </a:t>
            </a:r>
          </a:p>
          <a:p>
            <a:r>
              <a:rPr lang="en-US" dirty="0"/>
              <a:t>Currently, PageRank is not the only algorithm used by Google to order search results, but it is the first algorithm that was used by the company, and it is the best </a:t>
            </a:r>
            <a:r>
              <a:rPr lang="en-US" dirty="0" smtClean="0"/>
              <a:t>known.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38</a:t>
            </a:fld>
            <a:endParaRPr lang="en-US" altLang="en-US" dirty="0"/>
          </a:p>
        </p:txBody>
      </p:sp>
    </p:spTree>
    <p:extLst>
      <p:ext uri="{BB962C8B-B14F-4D97-AF65-F5344CB8AC3E}">
        <p14:creationId xmlns:p14="http://schemas.microsoft.com/office/powerpoint/2010/main" val="3455165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6800" y="687388"/>
            <a:ext cx="4572000" cy="3429000"/>
          </a:xfrm>
        </p:spPr>
      </p:sp>
      <p:sp>
        <p:nvSpPr>
          <p:cNvPr id="3" name="Notes Placeholder 2"/>
          <p:cNvSpPr>
            <a:spLocks noGrp="1"/>
          </p:cNvSpPr>
          <p:nvPr>
            <p:ph type="body" idx="1"/>
          </p:nvPr>
        </p:nvSpPr>
        <p:spPr/>
        <p:txBody>
          <a:bodyPr/>
          <a:lstStyle/>
          <a:p>
            <a:r>
              <a:rPr lang="en-US" sz="1100" dirty="0" smtClean="0"/>
              <a:t>Predictive analytics challenges:</a:t>
            </a:r>
          </a:p>
          <a:p>
            <a:pPr marL="228600" indent="-228600">
              <a:buAutoNum type="arabicPeriod"/>
            </a:pPr>
            <a:r>
              <a:rPr lang="en-US" sz="1100" dirty="0" smtClean="0"/>
              <a:t>Expertise </a:t>
            </a:r>
            <a:r>
              <a:rPr lang="en-US" sz="1100" dirty="0"/>
              <a:t>is a challenge because predictive analytics solutions are typically designed for data scientists who have deep understanding of statistical modeling, R, and Python. </a:t>
            </a:r>
            <a:endParaRPr lang="en-US" sz="1100" dirty="0" smtClean="0"/>
          </a:p>
          <a:p>
            <a:pPr marL="228600" indent="-228600">
              <a:buAutoNum type="arabicPeriod"/>
            </a:pPr>
            <a:r>
              <a:rPr lang="en-US" sz="1100" dirty="0" smtClean="0"/>
              <a:t>It’s </a:t>
            </a:r>
            <a:r>
              <a:rPr lang="en-US" sz="1100" dirty="0"/>
              <a:t>not a secret that the more difficult a new technology is to use, the less likely end users are to adopt it—and predictive analytics solutions are notoriously difficult in meeting this challenge. </a:t>
            </a:r>
            <a:r>
              <a:rPr lang="en-US" sz="1100" dirty="0" smtClean="0"/>
              <a:t>This is because they </a:t>
            </a:r>
            <a:r>
              <a:rPr lang="en-US" sz="1100" dirty="0"/>
              <a:t>typically live as standalone tools, which means users have to switch from their primary business application over to the predictive analytics solution in order to use it. What’s more, traditional predictive tools are hard to scale and deploy, which makes updating them a painful process</a:t>
            </a:r>
            <a:r>
              <a:rPr lang="en-US" sz="1100" dirty="0" smtClean="0"/>
              <a:t>.</a:t>
            </a:r>
          </a:p>
          <a:p>
            <a:pPr marL="228600" indent="-228600">
              <a:buAutoNum type="arabicPeriod" startAt="3"/>
            </a:pPr>
            <a:r>
              <a:rPr lang="en-US" sz="1100" dirty="0" smtClean="0"/>
              <a:t>No </a:t>
            </a:r>
            <a:r>
              <a:rPr lang="en-US" sz="1100" dirty="0"/>
              <a:t>information is valuable in a vacuum. And that’s one of the reasons predictive analytics has fallen short in empowering end users. Often, predictive tools deliver information and insights, but they fail to let users take action</a:t>
            </a:r>
            <a:r>
              <a:rPr lang="en-US" sz="1100" dirty="0" smtClean="0"/>
              <a:t>.</a:t>
            </a:r>
          </a:p>
          <a:p>
            <a:endParaRPr lang="en-US" sz="1100" dirty="0" smtClean="0"/>
          </a:p>
          <a:p>
            <a:r>
              <a:rPr lang="en-US" sz="1100" dirty="0" smtClean="0"/>
              <a:t>Student Exercise: Can you think of other examples where correlation does not imply causation?</a:t>
            </a:r>
            <a:endParaRPr lang="en-US" sz="1100"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39</a:t>
            </a:fld>
            <a:endParaRPr lang="en-US" altLang="en-US" dirty="0"/>
          </a:p>
        </p:txBody>
      </p:sp>
    </p:spTree>
    <p:extLst>
      <p:ext uri="{BB962C8B-B14F-4D97-AF65-F5344CB8AC3E}">
        <p14:creationId xmlns:p14="http://schemas.microsoft.com/office/powerpoint/2010/main" val="332512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Big Data has been around for quite awhile…</a:t>
            </a:r>
          </a:p>
          <a:p>
            <a:endParaRPr lang="en-US" dirty="0"/>
          </a:p>
          <a:p>
            <a:r>
              <a:rPr lang="en-US" dirty="0"/>
              <a:t>Approximately 40 years or so, although some people have claimed the term is more recent.</a:t>
            </a:r>
          </a:p>
          <a:p>
            <a:endParaRPr lang="en-US" dirty="0"/>
          </a:p>
          <a:p>
            <a:r>
              <a:rPr lang="en-US" dirty="0"/>
              <a:t>Lots of information abounds in lots of places. </a:t>
            </a:r>
          </a:p>
          <a:p>
            <a:r>
              <a:rPr lang="en-US" dirty="0"/>
              <a:t>The Alexandria Library in Egypt was one of the world’s greatest repositories until it was burned in the late BCs.</a:t>
            </a:r>
          </a:p>
          <a:p>
            <a:endParaRPr lang="en-US" dirty="0"/>
          </a:p>
          <a:p>
            <a:r>
              <a:rPr lang="en-US" dirty="0"/>
              <a:t>The Library of Congress is another great repository.</a:t>
            </a:r>
          </a:p>
          <a:p>
            <a:r>
              <a:rPr lang="en-US" dirty="0"/>
              <a:t>And, the British Library.</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4</a:t>
            </a:fld>
            <a:endParaRPr lang="en-US" altLang="en-US" dirty="0"/>
          </a:p>
        </p:txBody>
      </p:sp>
    </p:spTree>
    <p:extLst>
      <p:ext uri="{BB962C8B-B14F-4D97-AF65-F5344CB8AC3E}">
        <p14:creationId xmlns:p14="http://schemas.microsoft.com/office/powerpoint/2010/main" val="111437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(Semi-) automated tools can help, but it is the expertise of the data scientist that yields the usable results.</a:t>
            </a:r>
          </a:p>
          <a:p>
            <a:endParaRPr lang="en-US" dirty="0"/>
          </a:p>
          <a:p>
            <a:r>
              <a:rPr lang="en-US" dirty="0" smtClean="0"/>
              <a:t>Experience can help you to select the right tools more quickly.</a:t>
            </a:r>
          </a:p>
          <a:p>
            <a:endParaRPr lang="en-US" dirty="0"/>
          </a:p>
          <a:p>
            <a:r>
              <a:rPr lang="en-US" dirty="0" smtClean="0"/>
              <a:t>There are some good term paper topics here.</a:t>
            </a:r>
          </a:p>
          <a:p>
            <a:r>
              <a:rPr lang="en-US" dirty="0" smtClean="0"/>
              <a:t>Also, these are areas that require continuing research – good for Master’s Theses and Doctoral Dissertations.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40</a:t>
            </a:fld>
            <a:endParaRPr lang="en-US" altLang="en-US" dirty="0"/>
          </a:p>
        </p:txBody>
      </p:sp>
    </p:spTree>
    <p:extLst>
      <p:ext uri="{BB962C8B-B14F-4D97-AF65-F5344CB8AC3E}">
        <p14:creationId xmlns:p14="http://schemas.microsoft.com/office/powerpoint/2010/main" val="2076842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the paper in the Technical Paper section of Outline!!</a:t>
            </a:r>
          </a:p>
          <a:p>
            <a:endParaRPr lang="en-US" dirty="0"/>
          </a:p>
          <a:p>
            <a:r>
              <a:rPr lang="en-US" dirty="0" smtClean="0"/>
              <a:t>As Arthur Clarke once noted:</a:t>
            </a:r>
          </a:p>
          <a:p>
            <a:r>
              <a:rPr lang="en-US" b="1" dirty="0" smtClean="0">
                <a:solidFill>
                  <a:srgbClr val="FF0000"/>
                </a:solidFill>
              </a:rPr>
              <a:t>“One man’s or woman’s science is another’s magic!”</a:t>
            </a:r>
          </a:p>
          <a:p>
            <a:endParaRPr lang="en-US" b="1" dirty="0">
              <a:solidFill>
                <a:srgbClr val="FF0000"/>
              </a:solidFill>
            </a:endParaRPr>
          </a:p>
          <a:p>
            <a:endParaRPr lang="en-US" b="1" dirty="0">
              <a:solidFill>
                <a:srgbClr val="FF0000"/>
              </a:solidFill>
            </a:endParaRPr>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41</a:t>
            </a:fld>
            <a:endParaRPr lang="en-US" altLang="en-US" dirty="0"/>
          </a:p>
        </p:txBody>
      </p:sp>
    </p:spTree>
    <p:extLst>
      <p:ext uri="{BB962C8B-B14F-4D97-AF65-F5344CB8AC3E}">
        <p14:creationId xmlns:p14="http://schemas.microsoft.com/office/powerpoint/2010/main" val="605560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alternative futures just as there are many predictions that can arise from a predictive analysis.</a:t>
            </a:r>
          </a:p>
          <a:p>
            <a:endParaRPr lang="en-US" dirty="0"/>
          </a:p>
          <a:p>
            <a:r>
              <a:rPr lang="en-US" dirty="0" smtClean="0"/>
              <a:t>The predictive results often depend on the parameters chosen for the analysis. </a:t>
            </a:r>
          </a:p>
          <a:p>
            <a:r>
              <a:rPr lang="en-US" dirty="0" smtClean="0"/>
              <a:t>With prescriptive analytics were are looking for an “analysis of the analysis” – what is best </a:t>
            </a:r>
            <a:r>
              <a:rPr lang="en-US" u="sng" dirty="0" smtClean="0"/>
              <a:t>course of action</a:t>
            </a:r>
            <a:r>
              <a:rPr lang="en-US" dirty="0" smtClean="0"/>
              <a:t> given the predictive results.</a:t>
            </a:r>
          </a:p>
          <a:p>
            <a:endParaRPr lang="en-US" dirty="0"/>
          </a:p>
          <a:p>
            <a:r>
              <a:rPr lang="en-US" dirty="0" smtClean="0"/>
              <a:t>This is not as easy as it sounds. You just don’t pick the highest ranked alternative because in decision-making there are exogenous factors that can affect the decision.</a:t>
            </a:r>
          </a:p>
          <a:p>
            <a:endParaRPr lang="en-US" dirty="0"/>
          </a:p>
          <a:p>
            <a:r>
              <a:rPr lang="en-US" dirty="0" smtClean="0"/>
              <a:t>In Predictive analytics, we cannot consider every factor. We try to find those that are most indicative of positive results for the phenomenon or situation we are studying.</a:t>
            </a:r>
          </a:p>
          <a:p>
            <a:endParaRPr lang="en-US" dirty="0"/>
          </a:p>
          <a:p>
            <a:r>
              <a:rPr lang="en-US" dirty="0" smtClean="0"/>
              <a:t>We also need to know what it will take to make the prediction true, e.g., as Jean-Luc says “Make it so!”.</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42</a:t>
            </a:fld>
            <a:endParaRPr lang="en-US" altLang="en-US" dirty="0"/>
          </a:p>
        </p:txBody>
      </p:sp>
    </p:spTree>
    <p:extLst>
      <p:ext uri="{BB962C8B-B14F-4D97-AF65-F5344CB8AC3E}">
        <p14:creationId xmlns:p14="http://schemas.microsoft.com/office/powerpoint/2010/main" val="1239850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called this Decisive Analytics in an earlier slide because visualization can help us to see many alternatives.</a:t>
            </a:r>
          </a:p>
          <a:p>
            <a:endParaRPr lang="en-US" dirty="0"/>
          </a:p>
          <a:p>
            <a:r>
              <a:rPr lang="en-US" dirty="0" smtClean="0"/>
              <a:t>Our brains are very good at processing information through our eyes.</a:t>
            </a:r>
          </a:p>
          <a:p>
            <a:endParaRPr lang="en-US" dirty="0"/>
          </a:p>
          <a:p>
            <a:r>
              <a:rPr lang="en-US" dirty="0" smtClean="0"/>
              <a:t>One can think of reasoning as “meta analytics”. We apply analysis to the data to get usable and useful results.</a:t>
            </a:r>
          </a:p>
          <a:p>
            <a:endParaRPr lang="en-US" dirty="0"/>
          </a:p>
          <a:p>
            <a:r>
              <a:rPr lang="en-US" dirty="0" smtClean="0"/>
              <a:t>But, then we apply a second layer of analysis to figuring out how to use the results to make decisions.</a:t>
            </a:r>
          </a:p>
          <a:p>
            <a:endParaRPr lang="en-US" dirty="0"/>
          </a:p>
          <a:p>
            <a:r>
              <a:rPr lang="en-US" dirty="0" smtClean="0"/>
              <a:t>This two-layer approach would be a good subject for an MS Thesis or a PhD Dissertation.</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43</a:t>
            </a:fld>
            <a:endParaRPr lang="en-US" altLang="en-US" dirty="0"/>
          </a:p>
        </p:txBody>
      </p:sp>
    </p:spTree>
    <p:extLst>
      <p:ext uri="{BB962C8B-B14F-4D97-AF65-F5344CB8AC3E}">
        <p14:creationId xmlns:p14="http://schemas.microsoft.com/office/powerpoint/2010/main" val="4090605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visualization techniques.</a:t>
            </a:r>
          </a:p>
          <a:p>
            <a:endParaRPr lang="en-US" dirty="0"/>
          </a:p>
          <a:p>
            <a:r>
              <a:rPr lang="en-US" dirty="0" smtClean="0"/>
              <a:t>Check out this web page. You can click on a cell to find something about that technique.</a:t>
            </a:r>
          </a:p>
          <a:p>
            <a:endParaRPr lang="en-US" dirty="0"/>
          </a:p>
          <a:p>
            <a:r>
              <a:rPr lang="en-US" dirty="0" smtClean="0"/>
              <a:t>I already mentioned Edward Tufte’s books as well. </a:t>
            </a:r>
          </a:p>
          <a:p>
            <a:endParaRPr lang="en-US" dirty="0"/>
          </a:p>
          <a:p>
            <a:r>
              <a:rPr lang="en-US" dirty="0" smtClean="0"/>
              <a:t>There are good topics here for a deeper dive into some of these techniques for a term paper.</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44</a:t>
            </a:fld>
            <a:endParaRPr lang="en-US" altLang="en-US" dirty="0"/>
          </a:p>
        </p:txBody>
      </p:sp>
    </p:spTree>
    <p:extLst>
      <p:ext uri="{BB962C8B-B14F-4D97-AF65-F5344CB8AC3E}">
        <p14:creationId xmlns:p14="http://schemas.microsoft.com/office/powerpoint/2010/main" val="2774608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an example of a very large data set.</a:t>
            </a:r>
          </a:p>
          <a:p>
            <a:endParaRPr lang="en-US" dirty="0"/>
          </a:p>
          <a:p>
            <a:r>
              <a:rPr lang="en-US" dirty="0" smtClean="0"/>
              <a:t>Supposed you have to look at a paper printout of the data</a:t>
            </a:r>
          </a:p>
          <a:p>
            <a:r>
              <a:rPr lang="en-US" dirty="0" smtClean="0"/>
              <a:t>(We used to do this for business data processing in the old days – before GUIs). We’d have stacks of line printer output that we would have to coam through to find the pertinent data we needed.</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45</a:t>
            </a:fld>
            <a:endParaRPr lang="en-US"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5791200"/>
            <a:ext cx="2631125" cy="3276600"/>
          </a:xfrm>
          <a:prstGeom prst="rect">
            <a:avLst/>
          </a:prstGeom>
        </p:spPr>
      </p:pic>
    </p:spTree>
    <p:extLst>
      <p:ext uri="{BB962C8B-B14F-4D97-AF65-F5344CB8AC3E}">
        <p14:creationId xmlns:p14="http://schemas.microsoft.com/office/powerpoint/2010/main" val="1537719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Decisive analytics  should try to help us decide what to do.</a:t>
            </a:r>
          </a:p>
          <a:p>
            <a:r>
              <a:rPr lang="en-US" dirty="0" smtClean="0"/>
              <a:t>With Decisive Analytics, we need to be able to perform trade-offs among alternatives, and what-if reasoning.</a:t>
            </a:r>
          </a:p>
          <a:p>
            <a:endParaRPr lang="en-US" dirty="0"/>
          </a:p>
          <a:p>
            <a:r>
              <a:rPr lang="en-US" dirty="0" smtClean="0"/>
              <a:t>Note: What appears to be optimal decision, may not be the best one given the context, the boundary conditions, and means to get there.</a:t>
            </a:r>
          </a:p>
          <a:p>
            <a:endParaRPr lang="en-US" dirty="0"/>
          </a:p>
          <a:p>
            <a:r>
              <a:rPr lang="en-US" dirty="0" smtClean="0"/>
              <a:t>Herbert Simon from CMU, studied this problem extensively in Economics, and developed the concept of “satisficing”. It might be better – in the long run, in effort expended, in cost, or some other factors – to choose a satisfactory answer rather than strive for the optimal one.</a:t>
            </a:r>
          </a:p>
          <a:p>
            <a:r>
              <a:rPr lang="en-US" dirty="0" smtClean="0"/>
              <a:t>For this work, He received the Memorial Nobel Prize in Economics.</a:t>
            </a:r>
          </a:p>
          <a:p>
            <a:endParaRPr lang="en-US" dirty="0"/>
          </a:p>
          <a:p>
            <a:r>
              <a:rPr lang="en-US" dirty="0" smtClean="0"/>
              <a:t>I suspect that this should be largely AI-based (Symbolic AI).</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46</a:t>
            </a:fld>
            <a:endParaRPr lang="en-US" altLang="en-US" dirty="0"/>
          </a:p>
        </p:txBody>
      </p:sp>
    </p:spTree>
    <p:extLst>
      <p:ext uri="{BB962C8B-B14F-4D97-AF65-F5344CB8AC3E}">
        <p14:creationId xmlns:p14="http://schemas.microsoft.com/office/powerpoint/2010/main" val="98086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Heuer’s book is contained in the Reference Books section.</a:t>
            </a:r>
          </a:p>
          <a:p>
            <a:endParaRPr lang="en-US" dirty="0"/>
          </a:p>
          <a:p>
            <a:r>
              <a:rPr lang="en-US" dirty="0" smtClean="0"/>
              <a:t>I suggest you all read it at some point.</a:t>
            </a:r>
          </a:p>
          <a:p>
            <a:endParaRPr lang="en-US" dirty="0"/>
          </a:p>
          <a:p>
            <a:r>
              <a:rPr lang="en-US" dirty="0" smtClean="0"/>
              <a:t>I met Richards Heuer once when I was Senior Analyst at CIA. A most insightful and interesting person with a deep understanding of analysis.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47</a:t>
            </a:fld>
            <a:endParaRPr lang="en-US" altLang="en-US" dirty="0"/>
          </a:p>
        </p:txBody>
      </p:sp>
    </p:spTree>
    <p:extLst>
      <p:ext uri="{BB962C8B-B14F-4D97-AF65-F5344CB8AC3E}">
        <p14:creationId xmlns:p14="http://schemas.microsoft.com/office/powerpoint/2010/main" val="34399124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colleagues and I think of analytics as spanning a continuum. </a:t>
            </a:r>
          </a:p>
          <a:p>
            <a:endParaRPr lang="en-US" dirty="0"/>
          </a:p>
          <a:p>
            <a:r>
              <a:rPr lang="en-US" dirty="0" smtClean="0"/>
              <a:t>From the Deductive to the Inductive</a:t>
            </a:r>
          </a:p>
          <a:p>
            <a:r>
              <a:rPr lang="en-US" dirty="0" smtClean="0"/>
              <a:t>In the middle is the Abductive model developed by Charles Pierce, an eminent American Philosopher and Logician.</a:t>
            </a:r>
          </a:p>
          <a:p>
            <a:endParaRPr lang="en-US" dirty="0"/>
          </a:p>
          <a:p>
            <a:r>
              <a:rPr lang="en-US" dirty="0"/>
              <a:t>See: </a:t>
            </a:r>
            <a:r>
              <a:rPr lang="en-US" dirty="0">
                <a:hlinkClick r:id="rId3"/>
              </a:rPr>
              <a:t>https://</a:t>
            </a:r>
            <a:r>
              <a:rPr lang="en-US" dirty="0" smtClean="0">
                <a:hlinkClick r:id="rId3"/>
              </a:rPr>
              <a:t>en.wikipedia.org/wiki/Charles_Sanders_Peirce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48</a:t>
            </a:fld>
            <a:endParaRPr lang="en-US" altLang="en-US" dirty="0"/>
          </a:p>
        </p:txBody>
      </p:sp>
    </p:spTree>
    <p:extLst>
      <p:ext uri="{BB962C8B-B14F-4D97-AF65-F5344CB8AC3E}">
        <p14:creationId xmlns:p14="http://schemas.microsoft.com/office/powerpoint/2010/main" val="3659363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aspect of the continuum is finding a key pattern that indicates a situational change. The pattern may be “once-off” or recurring. The former is much more difficult. </a:t>
            </a:r>
          </a:p>
          <a:p>
            <a:endParaRPr lang="en-US" dirty="0"/>
          </a:p>
          <a:p>
            <a:r>
              <a:rPr lang="en-US" dirty="0" smtClean="0"/>
              <a:t>Not only do we want to detect it, we want to characterize it so we can recognize it (and any precursor events) if it should happen again.</a:t>
            </a:r>
          </a:p>
          <a:p>
            <a:endParaRPr lang="en-US" dirty="0"/>
          </a:p>
          <a:p>
            <a:r>
              <a:rPr lang="en-US" dirty="0" smtClean="0"/>
              <a:t>[Think animals – cows, horses, sheep, dogs, etc. getting very antsy before an earthquake. Or, the birds miners use to carry in cages in coal mines to warn them of toxic gases.]</a:t>
            </a:r>
          </a:p>
          <a:p>
            <a:endParaRPr lang="en-US" dirty="0"/>
          </a:p>
          <a:p>
            <a:r>
              <a:rPr lang="en-US" dirty="0" smtClean="0"/>
              <a:t>The whole subdiscipline of Indications &amp; Warning, which we will mention in Advanced Analytics, is focused on this area.</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49</a:t>
            </a:fld>
            <a:endParaRPr lang="en-US" altLang="en-US" dirty="0"/>
          </a:p>
        </p:txBody>
      </p:sp>
    </p:spTree>
    <p:extLst>
      <p:ext uri="{BB962C8B-B14F-4D97-AF65-F5344CB8AC3E}">
        <p14:creationId xmlns:p14="http://schemas.microsoft.com/office/powerpoint/2010/main" val="57751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p>
          <a:p>
            <a:r>
              <a:rPr lang="en-US" dirty="0" smtClean="0"/>
              <a:t>Amount of Semistructured Data &lt;</a:t>
            </a:r>
          </a:p>
          <a:p>
            <a:r>
              <a:rPr lang="en-US" dirty="0"/>
              <a:t>	</a:t>
            </a:r>
            <a:r>
              <a:rPr lang="en-US" dirty="0" smtClean="0"/>
              <a:t>Amount of Structured Data &lt;</a:t>
            </a:r>
          </a:p>
          <a:p>
            <a:r>
              <a:rPr lang="en-US" dirty="0"/>
              <a:t>	</a:t>
            </a:r>
            <a:r>
              <a:rPr lang="en-US" dirty="0" smtClean="0"/>
              <a:t>	Amount of Unstructured Data</a:t>
            </a:r>
          </a:p>
          <a:p>
            <a:endParaRPr lang="en-US" dirty="0"/>
          </a:p>
          <a:p>
            <a:r>
              <a:rPr lang="en-US" dirty="0" smtClean="0"/>
              <a:t>Just estimates, no exact figures,</a:t>
            </a:r>
          </a:p>
          <a:p>
            <a:r>
              <a:rPr lang="en-US" dirty="0" smtClean="0"/>
              <a:t>But, as Estes Kefauver (R. IL) used to say (1969): </a:t>
            </a:r>
          </a:p>
          <a:p>
            <a:r>
              <a:rPr lang="en-US" dirty="0" smtClean="0"/>
              <a:t>“A billion here and a billion there and then you are into real money”</a:t>
            </a:r>
          </a:p>
          <a:p>
            <a:endParaRPr lang="en-US" dirty="0"/>
          </a:p>
          <a:p>
            <a:r>
              <a:rPr lang="en-US" dirty="0" smtClean="0"/>
              <a:t>So (updated):</a:t>
            </a:r>
          </a:p>
          <a:p>
            <a:endParaRPr lang="en-US" dirty="0"/>
          </a:p>
          <a:p>
            <a:r>
              <a:rPr lang="en-US" dirty="0" smtClean="0"/>
              <a:t>“A few trillion bytes here and a few trillion bytes there, and soon you are into real big data”</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5</a:t>
            </a:fld>
            <a:endParaRPr lang="en-US" altLang="en-US" dirty="0"/>
          </a:p>
        </p:txBody>
      </p:sp>
    </p:spTree>
    <p:extLst>
      <p:ext uri="{BB962C8B-B14F-4D97-AF65-F5344CB8AC3E}">
        <p14:creationId xmlns:p14="http://schemas.microsoft.com/office/powerpoint/2010/main" val="4226469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Nate Silver has done a lot of analytics work over the years. Remember Moneyball?</a:t>
            </a:r>
          </a:p>
          <a:p>
            <a:endParaRPr lang="en-US" dirty="0" smtClean="0"/>
          </a:p>
          <a:p>
            <a:r>
              <a:rPr lang="en-US" dirty="0" smtClean="0"/>
              <a:t>See </a:t>
            </a:r>
            <a:r>
              <a:rPr lang="en-US" dirty="0"/>
              <a:t>his website: </a:t>
            </a:r>
            <a:r>
              <a:rPr lang="en-US" dirty="0">
                <a:hlinkClick r:id="rId3"/>
              </a:rPr>
              <a:t>https://fivethirtyeight.com</a:t>
            </a:r>
            <a:r>
              <a:rPr lang="en-US" dirty="0" smtClean="0">
                <a:hlinkClick r:id="rId3"/>
              </a:rPr>
              <a:t>/</a:t>
            </a:r>
            <a:endParaRPr lang="en-US" dirty="0" smtClean="0"/>
          </a:p>
          <a:p>
            <a:endParaRPr lang="en-US" dirty="0"/>
          </a:p>
          <a:p>
            <a:r>
              <a:rPr lang="en-US" dirty="0" smtClean="0"/>
              <a:t>This book is an excellent read. If you want to be a practicing data scientist, this book will provide you with a lot of insights.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50</a:t>
            </a:fld>
            <a:endParaRPr lang="en-US" altLang="en-US" dirty="0"/>
          </a:p>
        </p:txBody>
      </p:sp>
    </p:spTree>
    <p:extLst>
      <p:ext uri="{BB962C8B-B14F-4D97-AF65-F5344CB8AC3E}">
        <p14:creationId xmlns:p14="http://schemas.microsoft.com/office/powerpoint/2010/main" val="4056323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number of challenges to this problem.</a:t>
            </a:r>
          </a:p>
          <a:p>
            <a:endParaRPr lang="en-US" dirty="0"/>
          </a:p>
          <a:p>
            <a:r>
              <a:rPr lang="en-US" dirty="0" smtClean="0"/>
              <a:t>Complex data structures are  much richer in description of an event, but may also be spread over a larger number of data elements. So, setting the “windows” for sequences of data elements may miss important data.</a:t>
            </a:r>
          </a:p>
          <a:p>
            <a:endParaRPr lang="en-US" dirty="0"/>
          </a:p>
          <a:p>
            <a:r>
              <a:rPr lang="en-US" dirty="0" smtClean="0"/>
              <a:t>Sometimes the phenomenon is represented by proxy data, e.g., data representing the effect of the event rather than the event itself.</a:t>
            </a:r>
          </a:p>
          <a:p>
            <a:r>
              <a:rPr lang="en-US" dirty="0" smtClean="0"/>
              <a:t>This often in particle physics where we see the decay products of a particle rather than the particle which may have a very short lifetime (on the order of 10</a:t>
            </a:r>
            <a:r>
              <a:rPr lang="en-US" baseline="30000" dirty="0" smtClean="0"/>
              <a:t>-15</a:t>
            </a:r>
            <a:r>
              <a:rPr lang="en-US" dirty="0" smtClean="0"/>
              <a:t> or so seconds).</a:t>
            </a:r>
          </a:p>
          <a:p>
            <a:endParaRPr lang="en-US" dirty="0"/>
          </a:p>
          <a:p>
            <a:r>
              <a:rPr lang="en-US" dirty="0" smtClean="0"/>
              <a:t>Similarly for many chemical reactions although recent research and technology has been allowed us to see such reactions almost happening in real-time.</a:t>
            </a:r>
          </a:p>
          <a:p>
            <a:endParaRPr lang="en-US" dirty="0"/>
          </a:p>
          <a:p>
            <a:r>
              <a:rPr lang="en-US" dirty="0" smtClean="0"/>
              <a:t>What if we have never seen the event before (but seen its effect)? How do we recognize the event working backwards from the effects?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51</a:t>
            </a:fld>
            <a:endParaRPr lang="en-US" altLang="en-US" dirty="0"/>
          </a:p>
        </p:txBody>
      </p:sp>
    </p:spTree>
    <p:extLst>
      <p:ext uri="{BB962C8B-B14F-4D97-AF65-F5344CB8AC3E}">
        <p14:creationId xmlns:p14="http://schemas.microsoft.com/office/powerpoint/2010/main" val="39696119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52</a:t>
            </a:fld>
            <a:endParaRPr lang="en-US" altLang="en-US" dirty="0"/>
          </a:p>
        </p:txBody>
      </p:sp>
    </p:spTree>
    <p:extLst>
      <p:ext uri="{BB962C8B-B14F-4D97-AF65-F5344CB8AC3E}">
        <p14:creationId xmlns:p14="http://schemas.microsoft.com/office/powerpoint/2010/main" val="1137418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an example of  a haystack. What are we looking for here?</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53</a:t>
            </a:fld>
            <a:endParaRPr lang="en-US" altLang="en-US" dirty="0"/>
          </a:p>
        </p:txBody>
      </p:sp>
    </p:spTree>
    <p:extLst>
      <p:ext uri="{BB962C8B-B14F-4D97-AF65-F5344CB8AC3E}">
        <p14:creationId xmlns:p14="http://schemas.microsoft.com/office/powerpoint/2010/main" val="23978836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the story of the boy looking for a horse in the haystack.</a:t>
            </a:r>
          </a:p>
          <a:p>
            <a:endParaRPr lang="en-US" dirty="0"/>
          </a:p>
          <a:p>
            <a:r>
              <a:rPr lang="en-US" dirty="0" smtClean="0"/>
              <a:t>Willie Sutton, noted bank robber, was asked why he robbed banks. He replied “that’s where the money is!”.</a:t>
            </a:r>
          </a:p>
          <a:p>
            <a:endParaRPr lang="en-US" dirty="0"/>
          </a:p>
          <a:p>
            <a:r>
              <a:rPr lang="en-US" dirty="0" smtClean="0"/>
              <a:t>To paraphrase, why do we process large data sets, because that’s where the data is to solve our problem.</a:t>
            </a:r>
          </a:p>
          <a:p>
            <a:endParaRPr lang="en-US" dirty="0"/>
          </a:p>
          <a:p>
            <a:r>
              <a:rPr lang="en-US" dirty="0" smtClean="0"/>
              <a:t>But, as discussed previously, there are many obstacle to finding the right data to process to solve the problem.</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54</a:t>
            </a:fld>
            <a:endParaRPr lang="en-US" altLang="en-US" dirty="0"/>
          </a:p>
        </p:txBody>
      </p:sp>
    </p:spTree>
    <p:extLst>
      <p:ext uri="{BB962C8B-B14F-4D97-AF65-F5344CB8AC3E}">
        <p14:creationId xmlns:p14="http://schemas.microsoft.com/office/powerpoint/2010/main" val="2967276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defined this idea as one end of the analytics continuum.</a:t>
            </a:r>
          </a:p>
          <a:p>
            <a:endParaRPr lang="en-US" dirty="0"/>
          </a:p>
          <a:p>
            <a:r>
              <a:rPr lang="en-US" dirty="0" smtClean="0"/>
              <a:t>Patterns are often difficult to find in large volumes of data if the amount of data comprising the pattern is small – say a few thousand bytes. Finding a few thousand bytes some number of times in billions/trillions of bytes is an intense computational task.</a:t>
            </a:r>
          </a:p>
          <a:p>
            <a:endParaRPr lang="en-US" dirty="0"/>
          </a:p>
          <a:p>
            <a:r>
              <a:rPr lang="en-US" dirty="0" smtClean="0"/>
              <a:t>Moreover, connecting multiple instances of a pattern into a skein or network that represents some interesting phenomenon is also difficult.</a:t>
            </a:r>
          </a:p>
          <a:p>
            <a:endParaRPr lang="en-US" dirty="0"/>
          </a:p>
          <a:p>
            <a:r>
              <a:rPr lang="en-US" dirty="0" smtClean="0"/>
              <a:t>If a pattern morphs, as for example, in the mutation of the Ebola virus or certain cancer cells, the computational complexity increases.</a:t>
            </a:r>
          </a:p>
          <a:p>
            <a:endParaRPr lang="en-US" dirty="0"/>
          </a:p>
          <a:p>
            <a:r>
              <a:rPr lang="en-US" dirty="0" smtClean="0"/>
              <a:t>This is an interesting area for Doctoral research and could yield multiple dissertations. If we know the problem is morphing/evolving, how do we develop an approach to detect and track those changes and update our understanding of the problem.</a:t>
            </a:r>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55</a:t>
            </a:fld>
            <a:endParaRPr lang="en-US" altLang="en-US" dirty="0"/>
          </a:p>
        </p:txBody>
      </p:sp>
    </p:spTree>
    <p:extLst>
      <p:ext uri="{BB962C8B-B14F-4D97-AF65-F5344CB8AC3E}">
        <p14:creationId xmlns:p14="http://schemas.microsoft.com/office/powerpoint/2010/main" val="12538941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algorithm has a knee, which is dependent on:</a:t>
            </a:r>
          </a:p>
          <a:p>
            <a:pPr marL="228600" indent="-228600">
              <a:buAutoNum type="alphaLcPeriod"/>
            </a:pPr>
            <a:r>
              <a:rPr lang="en-US" dirty="0" smtClean="0"/>
              <a:t>The implementation of the algorithm, including its data structure</a:t>
            </a:r>
          </a:p>
          <a:p>
            <a:pPr marL="228600" indent="-228600">
              <a:buAutoNum type="alphaLcPeriod"/>
            </a:pPr>
            <a:r>
              <a:rPr lang="en-US" dirty="0" smtClean="0"/>
              <a:t>The computer architecture, including topology in multiprocessor configurations.</a:t>
            </a:r>
          </a:p>
          <a:p>
            <a:pPr marL="228600" indent="-228600">
              <a:buAutoNum type="alphaLcPeriod"/>
            </a:pPr>
            <a:r>
              <a:rPr lang="en-US" dirty="0" smtClean="0"/>
              <a:t>The amount of data it is to be applied to.</a:t>
            </a:r>
          </a:p>
          <a:p>
            <a:pPr marL="228600" indent="-228600">
              <a:buAutoNum type="alphaLcPeriod"/>
            </a:pPr>
            <a:endParaRPr lang="en-US" dirty="0"/>
          </a:p>
          <a:p>
            <a:r>
              <a:rPr lang="en-US" dirty="0" smtClean="0"/>
              <a:t>A lot of effort goes into finding where the “knee” is and improving the algorithm.</a:t>
            </a:r>
          </a:p>
          <a:p>
            <a:endParaRPr lang="en-US" dirty="0"/>
          </a:p>
          <a:p>
            <a:r>
              <a:rPr lang="en-US" dirty="0" smtClean="0"/>
              <a:t>The knee often limits the deployability of an algorithm when attempting to process very large data sets.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56</a:t>
            </a:fld>
            <a:endParaRPr lang="en-US" altLang="en-US" dirty="0"/>
          </a:p>
        </p:txBody>
      </p:sp>
    </p:spTree>
    <p:extLst>
      <p:ext uri="{BB962C8B-B14F-4D97-AF65-F5344CB8AC3E}">
        <p14:creationId xmlns:p14="http://schemas.microsoft.com/office/powerpoint/2010/main" val="1704678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Malcolm Gladwell’s book on Tipping Points examines this idea further. </a:t>
            </a:r>
          </a:p>
          <a:p>
            <a:endParaRPr lang="en-US" dirty="0"/>
          </a:p>
          <a:p>
            <a:r>
              <a:rPr lang="en-US" dirty="0" smtClean="0"/>
              <a:t>It is difficult to recognize a tipping point until it is either upon us or has occurred with serious effects. </a:t>
            </a:r>
          </a:p>
          <a:p>
            <a:endParaRPr lang="en-US" dirty="0"/>
          </a:p>
          <a:p>
            <a:r>
              <a:rPr lang="en-US" dirty="0" smtClean="0"/>
              <a:t>Consider a ball poised at the top of a hill. This is a “tipping point” because a slight breeze can send it down one side or the other. If one cannot predict when the “push” will come, we know the outcome but can predict when it will occur. But, in many real world situations, we don’t know the severity of the outcomes until they occur.</a:t>
            </a:r>
          </a:p>
          <a:p>
            <a:endParaRPr lang="en-US" dirty="0"/>
          </a:p>
          <a:p>
            <a:r>
              <a:rPr lang="en-US" dirty="0" smtClean="0"/>
              <a:t>See this page for examples of tipping points that might cause severe effects in weather, society, animal populations, etc.</a:t>
            </a:r>
            <a:endParaRPr lang="en-US" dirty="0"/>
          </a:p>
          <a:p>
            <a:r>
              <a:rPr lang="en-US" dirty="0">
                <a:hlinkClick r:id="rId3"/>
              </a:rPr>
              <a:t>https://</a:t>
            </a:r>
            <a:r>
              <a:rPr lang="en-US" dirty="0" smtClean="0">
                <a:hlinkClick r:id="rId3"/>
              </a:rPr>
              <a:t>www.carbonbrief.org/explainer-nine-tipping-points-that-could-be-triggered-by-climate-change</a:t>
            </a:r>
            <a:endParaRPr lang="en-US" dirty="0" smtClean="0"/>
          </a:p>
          <a:p>
            <a:endParaRPr lang="en-US" dirty="0" smtClean="0"/>
          </a:p>
          <a:p>
            <a:r>
              <a:rPr lang="en-US" dirty="0" smtClean="0"/>
              <a:t>This is a good term paper topic for deeper exploration.</a:t>
            </a:r>
          </a:p>
          <a:p>
            <a:r>
              <a:rPr lang="en-US" dirty="0" smtClean="0"/>
              <a:t>Also, Doctoral Research to characterize and detect tipping points.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57</a:t>
            </a:fld>
            <a:endParaRPr lang="en-US" altLang="en-US" dirty="0"/>
          </a:p>
        </p:txBody>
      </p:sp>
    </p:spTree>
    <p:extLst>
      <p:ext uri="{BB962C8B-B14F-4D97-AF65-F5344CB8AC3E}">
        <p14:creationId xmlns:p14="http://schemas.microsoft.com/office/powerpoint/2010/main" val="4105547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tipping point can indicate either a great acceleration or a great deceleration of some physical phenomenon.</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58</a:t>
            </a:fld>
            <a:endParaRPr lang="en-US" altLang="en-US" dirty="0"/>
          </a:p>
        </p:txBody>
      </p:sp>
    </p:spTree>
    <p:extLst>
      <p:ext uri="{BB962C8B-B14F-4D97-AF65-F5344CB8AC3E}">
        <p14:creationId xmlns:p14="http://schemas.microsoft.com/office/powerpoint/2010/main" val="502574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example where a system moves through a series of tipping points to a level of lowest energy.</a:t>
            </a:r>
          </a:p>
          <a:p>
            <a:endParaRPr lang="en-US" dirty="0"/>
          </a:p>
          <a:p>
            <a:r>
              <a:rPr lang="en-US" dirty="0" smtClean="0"/>
              <a:t>When electrons move to a lower orbit around a nucleus, they emit that energy as radiation. Sometimes, that is manifested as light.</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59</a:t>
            </a:fld>
            <a:endParaRPr lang="en-US" altLang="en-US" dirty="0"/>
          </a:p>
        </p:txBody>
      </p:sp>
    </p:spTree>
    <p:extLst>
      <p:ext uri="{BB962C8B-B14F-4D97-AF65-F5344CB8AC3E}">
        <p14:creationId xmlns:p14="http://schemas.microsoft.com/office/powerpoint/2010/main" val="923977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p>
          <a:p>
            <a:r>
              <a:rPr lang="en-US" dirty="0"/>
              <a:t>Amount of Semistructured Data &lt;</a:t>
            </a:r>
          </a:p>
          <a:p>
            <a:r>
              <a:rPr lang="en-US" dirty="0"/>
              <a:t>	Amount of Structured Data &lt;</a:t>
            </a:r>
          </a:p>
          <a:p>
            <a:r>
              <a:rPr lang="en-US" dirty="0"/>
              <a:t>		Amount of Unstructured Data</a:t>
            </a:r>
          </a:p>
          <a:p>
            <a:endParaRPr lang="en-US" dirty="0"/>
          </a:p>
          <a:p>
            <a:r>
              <a:rPr lang="en-US" dirty="0"/>
              <a:t>Just estimates, no exact figures,</a:t>
            </a:r>
          </a:p>
          <a:p>
            <a:r>
              <a:rPr lang="en-US" dirty="0"/>
              <a:t>But, as Estes Kefauver (R. IL) used to say (1969): </a:t>
            </a:r>
          </a:p>
          <a:p>
            <a:r>
              <a:rPr lang="en-US" dirty="0"/>
              <a:t>“A billion here and a billion there and then you are into real money”</a:t>
            </a:r>
          </a:p>
          <a:p>
            <a:endParaRPr lang="en-US" dirty="0"/>
          </a:p>
          <a:p>
            <a:r>
              <a:rPr lang="en-US" dirty="0"/>
              <a:t>So (updated):</a:t>
            </a:r>
          </a:p>
          <a:p>
            <a:endParaRPr lang="en-US" dirty="0"/>
          </a:p>
          <a:p>
            <a:r>
              <a:rPr lang="en-US" dirty="0"/>
              <a:t>“A few trillion bytes here and a few trillion bytes there, and soon you are into real big data”</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6</a:t>
            </a:fld>
            <a:endParaRPr lang="en-US" altLang="en-US" dirty="0"/>
          </a:p>
        </p:txBody>
      </p:sp>
    </p:spTree>
    <p:extLst>
      <p:ext uri="{BB962C8B-B14F-4D97-AF65-F5344CB8AC3E}">
        <p14:creationId xmlns:p14="http://schemas.microsoft.com/office/powerpoint/2010/main" val="13248319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Anomalies are patterns of behavior that do not follow a norm of behavior that is often expected. </a:t>
            </a:r>
          </a:p>
          <a:p>
            <a:endParaRPr lang="en-US" dirty="0"/>
          </a:p>
          <a:p>
            <a:r>
              <a:rPr lang="en-US" dirty="0" smtClean="0"/>
              <a:t>We will come back to his when we discuss Advanced Analytics.</a:t>
            </a:r>
          </a:p>
          <a:p>
            <a:r>
              <a:rPr lang="en-US" dirty="0" smtClean="0"/>
              <a:t>But, consider the role of outliers in data. We will address this a bit in Lecture r when we discuss clustering and classification.</a:t>
            </a:r>
          </a:p>
          <a:p>
            <a:endParaRPr lang="en-US" dirty="0" smtClean="0"/>
          </a:p>
          <a:p>
            <a:r>
              <a:rPr lang="en-US" dirty="0" smtClean="0"/>
              <a:t>There are additional slides in the additional material at the end of the slide deck.</a:t>
            </a:r>
          </a:p>
          <a:p>
            <a:endParaRPr lang="en-US" dirty="0"/>
          </a:p>
          <a:p>
            <a:r>
              <a:rPr lang="en-US" dirty="0"/>
              <a:t>Here’s an example from “The Hound of the Baskervilles” – A Sherlock Holmes mystery</a:t>
            </a:r>
            <a:r>
              <a:rPr lang="en-US" dirty="0" smtClean="0"/>
              <a:t>:</a:t>
            </a:r>
            <a:endParaRPr lang="en-US" dirty="0"/>
          </a:p>
          <a:p>
            <a:r>
              <a:rPr lang="en-US" dirty="0"/>
              <a:t>A woman has been murdered in a house with other people around.</a:t>
            </a:r>
          </a:p>
          <a:p>
            <a:r>
              <a:rPr lang="en-US" dirty="0"/>
              <a:t>Why did the dog not bark in the night?</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60</a:t>
            </a:fld>
            <a:endParaRPr lang="en-US" altLang="en-US" dirty="0"/>
          </a:p>
        </p:txBody>
      </p:sp>
    </p:spTree>
    <p:extLst>
      <p:ext uri="{BB962C8B-B14F-4D97-AF65-F5344CB8AC3E}">
        <p14:creationId xmlns:p14="http://schemas.microsoft.com/office/powerpoint/2010/main" val="11364082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Outliers may be good or bad (or maybe just neutral):</a:t>
            </a:r>
          </a:p>
          <a:p>
            <a:endParaRPr lang="en-US" dirty="0"/>
          </a:p>
          <a:p>
            <a:r>
              <a:rPr lang="en-US" dirty="0" smtClean="0"/>
              <a:t>A good outlier may indicate an anomaly that needs to be considered as a positive perturbation in behavior. It may indicate a change this beginning to occur in a system.</a:t>
            </a:r>
          </a:p>
          <a:p>
            <a:endParaRPr lang="en-US" dirty="0"/>
          </a:p>
          <a:p>
            <a:r>
              <a:rPr lang="en-US" dirty="0" smtClean="0"/>
              <a:t>A bad outlier may be just a bad value – due to noise, instrumentation malfunction, a bad survey instrument, etc.</a:t>
            </a:r>
          </a:p>
          <a:p>
            <a:endParaRPr lang="en-US" dirty="0"/>
          </a:p>
          <a:p>
            <a:r>
              <a:rPr lang="en-US" dirty="0" smtClean="0"/>
              <a:t>If it is neutral, it may not have any effect at all on the analysis.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61</a:t>
            </a:fld>
            <a:endParaRPr lang="en-US" altLang="en-US" dirty="0"/>
          </a:p>
        </p:txBody>
      </p:sp>
    </p:spTree>
    <p:extLst>
      <p:ext uri="{BB962C8B-B14F-4D97-AF65-F5344CB8AC3E}">
        <p14:creationId xmlns:p14="http://schemas.microsoft.com/office/powerpoint/2010/main" val="5105782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thoughts on the characteristics of Analytic Scientists.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62</a:t>
            </a:fld>
            <a:endParaRPr lang="en-US" altLang="en-US" dirty="0"/>
          </a:p>
        </p:txBody>
      </p:sp>
    </p:spTree>
    <p:extLst>
      <p:ext uri="{BB962C8B-B14F-4D97-AF65-F5344CB8AC3E}">
        <p14:creationId xmlns:p14="http://schemas.microsoft.com/office/powerpoint/2010/main" val="11687794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Don’t get scared. You don’t need to have all this before you graduate.</a:t>
            </a:r>
          </a:p>
          <a:p>
            <a:endParaRPr lang="en-US" dirty="0"/>
          </a:p>
          <a:p>
            <a:r>
              <a:rPr lang="en-US" dirty="0" smtClean="0"/>
              <a:t>It would be nice, but you can build up this repertoire over the first few years of your career.</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63</a:t>
            </a:fld>
            <a:endParaRPr lang="en-US" altLang="en-US" dirty="0"/>
          </a:p>
        </p:txBody>
      </p:sp>
    </p:spTree>
    <p:extLst>
      <p:ext uri="{BB962C8B-B14F-4D97-AF65-F5344CB8AC3E}">
        <p14:creationId xmlns:p14="http://schemas.microsoft.com/office/powerpoint/2010/main" val="2982693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Positive results are better than negative results.</a:t>
            </a:r>
          </a:p>
          <a:p>
            <a:r>
              <a:rPr lang="en-US" dirty="0" smtClean="0"/>
              <a:t>Makes managers feel they understand the problem and its causes – even if they don’t.</a:t>
            </a:r>
          </a:p>
          <a:p>
            <a:endParaRPr lang="en-US" dirty="0"/>
          </a:p>
          <a:p>
            <a:r>
              <a:rPr lang="en-US" dirty="0" smtClean="0"/>
              <a:t>Negative results don’t win Nobel Prizes.</a:t>
            </a:r>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64</a:t>
            </a:fld>
            <a:endParaRPr lang="en-US" altLang="en-US" dirty="0"/>
          </a:p>
        </p:txBody>
      </p:sp>
    </p:spTree>
    <p:extLst>
      <p:ext uri="{BB962C8B-B14F-4D97-AF65-F5344CB8AC3E}">
        <p14:creationId xmlns:p14="http://schemas.microsoft.com/office/powerpoint/2010/main" val="16447356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F864D6A-13AB-4488-A89B-D5B05FD92EA1}" type="slidenum">
              <a:rPr lang="en-US" altLang="en-US" smtClean="0"/>
              <a:pPr>
                <a:defRPr/>
              </a:pPr>
              <a:t>65</a:t>
            </a:fld>
            <a:endParaRPr lang="en-US" altLang="en-US" dirty="0"/>
          </a:p>
        </p:txBody>
      </p:sp>
    </p:spTree>
    <p:extLst>
      <p:ext uri="{BB962C8B-B14F-4D97-AF65-F5344CB8AC3E}">
        <p14:creationId xmlns:p14="http://schemas.microsoft.com/office/powerpoint/2010/main" val="14021078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class projects addressing what I consider the “Big Three” areas of analytics.</a:t>
            </a:r>
          </a:p>
          <a:p>
            <a:endParaRPr lang="en-US" dirty="0"/>
          </a:p>
          <a:p>
            <a:r>
              <a:rPr lang="en-US" dirty="0" smtClean="0"/>
              <a:t>(Note: I have no direct evidence, but have been doing analytics for over 40 years in various forms, so experience is my guide.)</a:t>
            </a:r>
          </a:p>
          <a:p>
            <a:endParaRPr lang="en-US" dirty="0"/>
          </a:p>
          <a:p>
            <a:r>
              <a:rPr lang="en-US" dirty="0" smtClean="0"/>
              <a:t>For the most part, the projects emphasize using packages and methods within packages.</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66</a:t>
            </a:fld>
            <a:endParaRPr lang="en-US" altLang="en-US" dirty="0"/>
          </a:p>
        </p:txBody>
      </p:sp>
    </p:spTree>
    <p:extLst>
      <p:ext uri="{BB962C8B-B14F-4D97-AF65-F5344CB8AC3E}">
        <p14:creationId xmlns:p14="http://schemas.microsoft.com/office/powerpoint/2010/main" val="365485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the additional notes on </a:t>
            </a:r>
            <a:r>
              <a:rPr lang="en-US" i="1" dirty="0" smtClean="0"/>
              <a:t>Introduction to Graph Analytics</a:t>
            </a:r>
          </a:p>
          <a:p>
            <a:endParaRPr lang="en-US" i="1" dirty="0"/>
          </a:p>
          <a:p>
            <a:r>
              <a:rPr lang="en-US" dirty="0" smtClean="0"/>
              <a:t>In the old days, we use to program by command line.</a:t>
            </a:r>
          </a:p>
          <a:p>
            <a:r>
              <a:rPr lang="en-US" dirty="0" smtClean="0"/>
              <a:t>The advent of Interactive Development Environments (IDEs) began in the mid-1970s with Smalltalk at Xerox PARC among other places.</a:t>
            </a:r>
          </a:p>
          <a:p>
            <a:endParaRPr lang="en-US" dirty="0"/>
          </a:p>
          <a:p>
            <a:r>
              <a:rPr lang="en-US" dirty="0" smtClean="0"/>
              <a:t>I began, of course, with punched cards and batch processing, then interactive timesharing on an IBM 7094 and a UNIVAC 1108 at the University of Maryland, College Park.</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67</a:t>
            </a:fld>
            <a:endParaRPr lang="en-US" altLang="en-US" dirty="0"/>
          </a:p>
        </p:txBody>
      </p:sp>
    </p:spTree>
    <p:extLst>
      <p:ext uri="{BB962C8B-B14F-4D97-AF65-F5344CB8AC3E}">
        <p14:creationId xmlns:p14="http://schemas.microsoft.com/office/powerpoint/2010/main" val="24915069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search for R packages, you need to check the date of last update.</a:t>
            </a:r>
          </a:p>
          <a:p>
            <a:endParaRPr lang="en-US" dirty="0"/>
          </a:p>
          <a:p>
            <a:r>
              <a:rPr lang="en-US" dirty="0" smtClean="0"/>
              <a:t>As R evolves, there are some evolutionary changes to the underlying infrastructure which render some earlier packages, if they have not been updated, unable to run in later versions.</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68</a:t>
            </a:fld>
            <a:endParaRPr lang="en-US" altLang="en-US" dirty="0"/>
          </a:p>
        </p:txBody>
      </p:sp>
    </p:spTree>
    <p:extLst>
      <p:ext uri="{BB962C8B-B14F-4D97-AF65-F5344CB8AC3E}">
        <p14:creationId xmlns:p14="http://schemas.microsoft.com/office/powerpoint/2010/main" val="15300426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69</a:t>
            </a:fld>
            <a:endParaRPr lang="en-US" altLang="en-US" dirty="0"/>
          </a:p>
        </p:txBody>
      </p:sp>
    </p:spTree>
    <p:extLst>
      <p:ext uri="{BB962C8B-B14F-4D97-AF65-F5344CB8AC3E}">
        <p14:creationId xmlns:p14="http://schemas.microsoft.com/office/powerpoint/2010/main" val="353156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applies to Structured and Semistructured Data.</a:t>
            </a:r>
          </a:p>
          <a:p>
            <a:endParaRPr lang="en-US" dirty="0"/>
          </a:p>
          <a:p>
            <a:r>
              <a:rPr lang="en-US" dirty="0"/>
              <a:t>This shows that you can get to big data in many different ways.</a:t>
            </a:r>
          </a:p>
          <a:p>
            <a:endParaRPr lang="en-US" dirty="0"/>
          </a:p>
          <a:p>
            <a:r>
              <a:rPr lang="en-US" dirty="0"/>
              <a:t>Now, an interesting question: With millions of records, what is the distribution of values of the attributes of the records?</a:t>
            </a:r>
          </a:p>
          <a:p>
            <a:r>
              <a:rPr lang="en-US" dirty="0"/>
              <a:t>That is, if many of the records vary very little in attribute values, how much is that contributing to your understanding of the phenomenon.</a:t>
            </a:r>
          </a:p>
          <a:p>
            <a:endParaRPr lang="en-US" dirty="0"/>
          </a:p>
          <a:p>
            <a:r>
              <a:rPr lang="en-US" dirty="0"/>
              <a:t>We will visit this idea of “value” of data and its contributions to decision-making several times in this course.</a:t>
            </a:r>
          </a:p>
          <a:p>
            <a:r>
              <a:rPr lang="en-US" dirty="0"/>
              <a:t>On the other hand, if you have thousands of records with lots of attributes with very diverse values, what does that contribute?</a:t>
            </a:r>
          </a:p>
          <a:p>
            <a:endParaRPr lang="en-US" dirty="0"/>
          </a:p>
          <a:p>
            <a:r>
              <a:rPr lang="en-US" dirty="0"/>
              <a:t>As a data scientist, you must “know” your data!</a:t>
            </a:r>
          </a:p>
          <a:p>
            <a:r>
              <a:rPr lang="en-US" dirty="0"/>
              <a:t>And, you must “know” your domain.</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a:t>
            </a:fld>
            <a:endParaRPr lang="en-US" altLang="en-US" dirty="0"/>
          </a:p>
        </p:txBody>
      </p:sp>
    </p:spTree>
    <p:extLst>
      <p:ext uri="{BB962C8B-B14F-4D97-AF65-F5344CB8AC3E}">
        <p14:creationId xmlns:p14="http://schemas.microsoft.com/office/powerpoint/2010/main" val="38871348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70</a:t>
            </a:fld>
            <a:endParaRPr lang="en-US" altLang="en-US" dirty="0"/>
          </a:p>
        </p:txBody>
      </p:sp>
    </p:spTree>
    <p:extLst>
      <p:ext uri="{BB962C8B-B14F-4D97-AF65-F5344CB8AC3E}">
        <p14:creationId xmlns:p14="http://schemas.microsoft.com/office/powerpoint/2010/main" val="1075085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71</a:t>
            </a:fld>
            <a:endParaRPr lang="en-US" altLang="en-US" dirty="0"/>
          </a:p>
        </p:txBody>
      </p:sp>
    </p:spTree>
    <p:extLst>
      <p:ext uri="{BB962C8B-B14F-4D97-AF65-F5344CB8AC3E}">
        <p14:creationId xmlns:p14="http://schemas.microsoft.com/office/powerpoint/2010/main" val="1511241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72</a:t>
            </a:fld>
            <a:endParaRPr lang="en-US" altLang="en-US" dirty="0"/>
          </a:p>
        </p:txBody>
      </p:sp>
    </p:spTree>
    <p:extLst>
      <p:ext uri="{BB962C8B-B14F-4D97-AF65-F5344CB8AC3E}">
        <p14:creationId xmlns:p14="http://schemas.microsoft.com/office/powerpoint/2010/main" val="1729632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talk about some more statistics later.</a:t>
            </a:r>
          </a:p>
          <a:p>
            <a:endParaRPr lang="en-US" dirty="0"/>
          </a:p>
          <a:p>
            <a:r>
              <a:rPr lang="en-US" dirty="0" smtClean="0"/>
              <a:t>Data Science continues to grow as career field. Its I largely focused on statistical analytic techniques.</a:t>
            </a:r>
          </a:p>
          <a:p>
            <a:endParaRPr lang="en-US" dirty="0"/>
          </a:p>
          <a:p>
            <a:r>
              <a:rPr lang="en-US" dirty="0" smtClean="0"/>
              <a:t>In Lecture 3 we will talk about Analytic Science.</a:t>
            </a:r>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73</a:t>
            </a:fld>
            <a:endParaRPr lang="en-US" altLang="en-US" dirty="0"/>
          </a:p>
        </p:txBody>
      </p:sp>
    </p:spTree>
    <p:extLst>
      <p:ext uri="{BB962C8B-B14F-4D97-AF65-F5344CB8AC3E}">
        <p14:creationId xmlns:p14="http://schemas.microsoft.com/office/powerpoint/2010/main" val="36520058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B3661F7-150C-400C-A843-59C4EF284CB5}" type="slidenum">
              <a:rPr lang="en-US" altLang="en-US" smtClean="0"/>
              <a:pPr>
                <a:defRPr/>
              </a:pPr>
              <a:t>74</a:t>
            </a:fld>
            <a:endParaRPr lang="en-US" altLang="en-US" dirty="0"/>
          </a:p>
        </p:txBody>
      </p:sp>
    </p:spTree>
    <p:extLst>
      <p:ext uri="{BB962C8B-B14F-4D97-AF65-F5344CB8AC3E}">
        <p14:creationId xmlns:p14="http://schemas.microsoft.com/office/powerpoint/2010/main" val="29792512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75</a:t>
            </a:fld>
            <a:endParaRPr lang="en-US" altLang="en-US" dirty="0"/>
          </a:p>
        </p:txBody>
      </p:sp>
    </p:spTree>
    <p:extLst>
      <p:ext uri="{BB962C8B-B14F-4D97-AF65-F5344CB8AC3E}">
        <p14:creationId xmlns:p14="http://schemas.microsoft.com/office/powerpoint/2010/main" val="29461933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76</a:t>
            </a:fld>
            <a:endParaRPr lang="en-US" altLang="en-US" dirty="0"/>
          </a:p>
        </p:txBody>
      </p:sp>
    </p:spTree>
    <p:extLst>
      <p:ext uri="{BB962C8B-B14F-4D97-AF65-F5344CB8AC3E}">
        <p14:creationId xmlns:p14="http://schemas.microsoft.com/office/powerpoint/2010/main" val="28174721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77</a:t>
            </a:fld>
            <a:endParaRPr lang="en-US" altLang="en-US" dirty="0"/>
          </a:p>
        </p:txBody>
      </p:sp>
    </p:spTree>
    <p:extLst>
      <p:ext uri="{BB962C8B-B14F-4D97-AF65-F5344CB8AC3E}">
        <p14:creationId xmlns:p14="http://schemas.microsoft.com/office/powerpoint/2010/main" val="3726469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82</a:t>
            </a:fld>
            <a:endParaRPr lang="en-US" altLang="en-US" dirty="0"/>
          </a:p>
        </p:txBody>
      </p:sp>
    </p:spTree>
    <p:extLst>
      <p:ext uri="{BB962C8B-B14F-4D97-AF65-F5344CB8AC3E}">
        <p14:creationId xmlns:p14="http://schemas.microsoft.com/office/powerpoint/2010/main" val="35030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definitions for Big Data.</a:t>
            </a:r>
          </a:p>
          <a:p>
            <a:endParaRPr lang="en-US" dirty="0"/>
          </a:p>
          <a:p>
            <a:r>
              <a:rPr lang="en-US" dirty="0"/>
              <a:t>This is ours because it captures the three challenges for Big Data.</a:t>
            </a:r>
          </a:p>
          <a:p>
            <a:r>
              <a:rPr lang="en-US" dirty="0"/>
              <a:t>We are going to talk about these throughout the semester.</a:t>
            </a:r>
          </a:p>
          <a:p>
            <a:endParaRPr lang="en-US" dirty="0"/>
          </a:p>
          <a:p>
            <a:r>
              <a:rPr lang="en-US" dirty="0"/>
              <a:t>An interesting term paper would be to research the definitions of Big Data and reconcile them. </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8</a:t>
            </a:fld>
            <a:endParaRPr lang="en-US" altLang="en-US" dirty="0"/>
          </a:p>
        </p:txBody>
      </p:sp>
    </p:spTree>
    <p:extLst>
      <p:ext uri="{BB962C8B-B14F-4D97-AF65-F5344CB8AC3E}">
        <p14:creationId xmlns:p14="http://schemas.microsoft.com/office/powerpoint/2010/main" val="3905036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“more data”?</a:t>
            </a:r>
          </a:p>
          <a:p>
            <a:endParaRPr lang="en-US" dirty="0"/>
          </a:p>
          <a:p>
            <a:r>
              <a:rPr lang="en-US" dirty="0"/>
              <a:t>The sheer volumetric quantity or the different types of data – multiple record formats, media formats, representational methods.</a:t>
            </a:r>
          </a:p>
          <a:p>
            <a:endParaRPr lang="en-US" dirty="0"/>
          </a:p>
        </p:txBody>
      </p:sp>
      <p:sp>
        <p:nvSpPr>
          <p:cNvPr id="4" name="Slide Number Placeholder 3"/>
          <p:cNvSpPr>
            <a:spLocks noGrp="1"/>
          </p:cNvSpPr>
          <p:nvPr>
            <p:ph type="sldNum" sz="quarter" idx="10"/>
          </p:nvPr>
        </p:nvSpPr>
        <p:spPr/>
        <p:txBody>
          <a:bodyPr/>
          <a:lstStyle/>
          <a:p>
            <a:pPr>
              <a:defRPr/>
            </a:pPr>
            <a:fld id="{ABABCF85-9B0D-43C4-AF49-9A7D22A427C7}" type="slidenum">
              <a:rPr lang="en-US" altLang="en-US" smtClean="0"/>
              <a:pPr>
                <a:defRPr/>
              </a:pPr>
              <a:t>9</a:t>
            </a:fld>
            <a:endParaRPr lang="en-US" altLang="en-US" dirty="0"/>
          </a:p>
        </p:txBody>
      </p:sp>
    </p:spTree>
    <p:extLst>
      <p:ext uri="{BB962C8B-B14F-4D97-AF65-F5344CB8AC3E}">
        <p14:creationId xmlns:p14="http://schemas.microsoft.com/office/powerpoint/2010/main" val="3340249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2254158A-CCA5-40A8-9A47-DEFEB0910183}" type="datetime1">
              <a:rPr lang="en-US" altLang="en-US" smtClean="0"/>
              <a:t>5/16/2021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3D610376-613E-4515-B341-591DEAB03F44}" type="slidenum">
              <a:rPr lang="en-US" altLang="en-US"/>
              <a:pPr>
                <a:defRPr/>
              </a:pPr>
              <a:t>‹#›</a:t>
            </a:fld>
            <a:endParaRPr lang="en-US" altLang="en-US" dirty="0"/>
          </a:p>
        </p:txBody>
      </p:sp>
    </p:spTree>
    <p:extLst>
      <p:ext uri="{BB962C8B-B14F-4D97-AF65-F5344CB8AC3E}">
        <p14:creationId xmlns:p14="http://schemas.microsoft.com/office/powerpoint/2010/main" val="1323396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D89DA7C-EA62-4C7B-BF38-353C803A02B3}" type="datetime1">
              <a:rPr lang="en-US" altLang="en-US" smtClean="0"/>
              <a:t>5/16/2021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4C5DC90-7A11-489E-83EC-E6C010917AB8}" type="slidenum">
              <a:rPr lang="en-US" altLang="en-US"/>
              <a:pPr>
                <a:defRPr/>
              </a:pPr>
              <a:t>‹#›</a:t>
            </a:fld>
            <a:endParaRPr lang="en-US" altLang="en-US" dirty="0"/>
          </a:p>
        </p:txBody>
      </p:sp>
    </p:spTree>
    <p:extLst>
      <p:ext uri="{BB962C8B-B14F-4D97-AF65-F5344CB8AC3E}">
        <p14:creationId xmlns:p14="http://schemas.microsoft.com/office/powerpoint/2010/main" val="820915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04800"/>
            <a:ext cx="2057400" cy="5867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048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4D4196F3-A889-47F0-B2F0-DC41E2B7E09A}" type="datetime1">
              <a:rPr lang="en-US" altLang="en-US" smtClean="0"/>
              <a:t>5/16/2021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C3316786-675E-4D01-8F64-80BDE554744B}" type="slidenum">
              <a:rPr lang="en-US" altLang="en-US"/>
              <a:pPr>
                <a:defRPr/>
              </a:pPr>
              <a:t>‹#›</a:t>
            </a:fld>
            <a:endParaRPr lang="en-US" altLang="en-US" dirty="0"/>
          </a:p>
        </p:txBody>
      </p:sp>
    </p:spTree>
    <p:extLst>
      <p:ext uri="{BB962C8B-B14F-4D97-AF65-F5344CB8AC3E}">
        <p14:creationId xmlns:p14="http://schemas.microsoft.com/office/powerpoint/2010/main" val="3060428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84F2E8E9-8711-46A2-B5FC-66CDC880BB0C}" type="datetime1">
              <a:rPr lang="en-US" altLang="en-US" smtClean="0"/>
              <a:t>5/16/2021</a:t>
            </a:fld>
            <a:endParaRPr lang="en-US" altLang="en-US" dirty="0"/>
          </a:p>
        </p:txBody>
      </p:sp>
      <p:sp>
        <p:nvSpPr>
          <p:cNvPr id="5" name="Rectangle 5"/>
          <p:cNvSpPr>
            <a:spLocks noGrp="1" noChangeArrowheads="1"/>
          </p:cNvSpPr>
          <p:nvPr>
            <p:ph type="ftr" sz="quarter" idx="11"/>
          </p:nvPr>
        </p:nvSpPr>
        <p:spPr>
          <a:xfrm>
            <a:off x="1828800" y="6245225"/>
            <a:ext cx="5257800" cy="476250"/>
          </a:xfrm>
          <a:ln/>
        </p:spPr>
        <p:txBody>
          <a:bodyPr/>
          <a:lstStyle>
            <a:lvl1pPr>
              <a:defRPr/>
            </a:lvl1pPr>
          </a:lstStyle>
          <a:p>
            <a:pPr>
              <a:defRPr/>
            </a:pPr>
            <a:r>
              <a:rPr lang="en-US" altLang="en-US" dirty="0" smtClean="0"/>
              <a:t>CSCI 6444 Big Data &amp; Analytics</a:t>
            </a: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FDE0DCF3-8B11-4FCD-9FB7-D2F61F3610B4}" type="slidenum">
              <a:rPr lang="en-US" altLang="en-US"/>
              <a:pPr>
                <a:defRPr/>
              </a:pPr>
              <a:t>‹#›</a:t>
            </a:fld>
            <a:endParaRPr lang="en-US" altLang="en-US" dirty="0"/>
          </a:p>
        </p:txBody>
      </p:sp>
    </p:spTree>
    <p:extLst>
      <p:ext uri="{BB962C8B-B14F-4D97-AF65-F5344CB8AC3E}">
        <p14:creationId xmlns:p14="http://schemas.microsoft.com/office/powerpoint/2010/main" val="4207946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A63539B3-4199-41BE-A374-7DAD635B96F3}" type="datetime1">
              <a:rPr lang="en-US" altLang="en-US" smtClean="0"/>
              <a:t>5/16/2021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CD3940D-9BA0-4D99-A80B-72ADF63A9536}" type="slidenum">
              <a:rPr lang="en-US" altLang="en-US"/>
              <a:pPr>
                <a:defRPr/>
              </a:pPr>
              <a:t>‹#›</a:t>
            </a:fld>
            <a:endParaRPr lang="en-US" altLang="en-US" dirty="0"/>
          </a:p>
        </p:txBody>
      </p:sp>
    </p:spTree>
    <p:extLst>
      <p:ext uri="{BB962C8B-B14F-4D97-AF65-F5344CB8AC3E}">
        <p14:creationId xmlns:p14="http://schemas.microsoft.com/office/powerpoint/2010/main" val="287118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036638"/>
            <a:ext cx="4038600" cy="5135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036638"/>
            <a:ext cx="4038600" cy="51355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EE2D5045-78F3-4AC8-9730-5D13CB040C4E}" type="datetime1">
              <a:rPr lang="en-US" altLang="en-US" smtClean="0"/>
              <a:t>5/16/2021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933E554-7956-4A2F-987B-AFEA821A5ABF}" type="slidenum">
              <a:rPr lang="en-US" altLang="en-US"/>
              <a:pPr>
                <a:defRPr/>
              </a:pPr>
              <a:t>‹#›</a:t>
            </a:fld>
            <a:endParaRPr lang="en-US" altLang="en-US" dirty="0"/>
          </a:p>
        </p:txBody>
      </p:sp>
    </p:spTree>
    <p:extLst>
      <p:ext uri="{BB962C8B-B14F-4D97-AF65-F5344CB8AC3E}">
        <p14:creationId xmlns:p14="http://schemas.microsoft.com/office/powerpoint/2010/main" val="1741373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DC57EDEF-434B-4AB0-B463-3665F3EE690C}" type="datetime1">
              <a:rPr lang="en-US" altLang="en-US" smtClean="0"/>
              <a:t>5/16/2021</a:t>
            </a:fld>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21C03284-55F3-4280-BC12-F87116B3FE15}" type="slidenum">
              <a:rPr lang="en-US" altLang="en-US"/>
              <a:pPr>
                <a:defRPr/>
              </a:pPr>
              <a:t>‹#›</a:t>
            </a:fld>
            <a:endParaRPr lang="en-US" altLang="en-US" dirty="0"/>
          </a:p>
        </p:txBody>
      </p:sp>
    </p:spTree>
    <p:extLst>
      <p:ext uri="{BB962C8B-B14F-4D97-AF65-F5344CB8AC3E}">
        <p14:creationId xmlns:p14="http://schemas.microsoft.com/office/powerpoint/2010/main" val="178569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538B21F-18EB-493D-B1F9-5541C45100F2}" type="datetime1">
              <a:rPr lang="en-US" altLang="en-US" smtClean="0"/>
              <a:t>5/16/2021</a:t>
            </a:fld>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CAB48DAE-E194-4A58-BBFE-E03D851C5C68}" type="slidenum">
              <a:rPr lang="en-US" altLang="en-US"/>
              <a:pPr>
                <a:defRPr/>
              </a:pPr>
              <a:t>‹#›</a:t>
            </a:fld>
            <a:endParaRPr lang="en-US" altLang="en-US" dirty="0"/>
          </a:p>
        </p:txBody>
      </p:sp>
    </p:spTree>
    <p:extLst>
      <p:ext uri="{BB962C8B-B14F-4D97-AF65-F5344CB8AC3E}">
        <p14:creationId xmlns:p14="http://schemas.microsoft.com/office/powerpoint/2010/main" val="2428990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8E10933E-087E-404D-9E67-B0D97E785974}" type="datetime1">
              <a:rPr lang="en-US" altLang="en-US" smtClean="0"/>
              <a:t>5/16/2021</a:t>
            </a:fld>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9AB89E42-EA0A-42F6-ABA8-3935CB3FF510}" type="slidenum">
              <a:rPr lang="en-US" altLang="en-US"/>
              <a:pPr>
                <a:defRPr/>
              </a:pPr>
              <a:t>‹#›</a:t>
            </a:fld>
            <a:endParaRPr lang="en-US" altLang="en-US" dirty="0"/>
          </a:p>
        </p:txBody>
      </p:sp>
    </p:spTree>
    <p:extLst>
      <p:ext uri="{BB962C8B-B14F-4D97-AF65-F5344CB8AC3E}">
        <p14:creationId xmlns:p14="http://schemas.microsoft.com/office/powerpoint/2010/main" val="59984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E3982F4C-5F68-426A-BFEA-268ACC99249D}" type="datetime1">
              <a:rPr lang="en-US" altLang="en-US" smtClean="0"/>
              <a:t>5/16/2021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165B0CC4-3B13-44DD-9E3D-7BF4DB90C469}" type="slidenum">
              <a:rPr lang="en-US" altLang="en-US"/>
              <a:pPr>
                <a:defRPr/>
              </a:pPr>
              <a:t>‹#›</a:t>
            </a:fld>
            <a:endParaRPr lang="en-US" altLang="en-US" dirty="0"/>
          </a:p>
        </p:txBody>
      </p:sp>
    </p:spTree>
    <p:extLst>
      <p:ext uri="{BB962C8B-B14F-4D97-AF65-F5344CB8AC3E}">
        <p14:creationId xmlns:p14="http://schemas.microsoft.com/office/powerpoint/2010/main" val="396390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7B04C8EA-7CB2-47D5-84B9-1F6ECAADE996}" type="datetime1">
              <a:rPr lang="en-US" altLang="en-US" smtClean="0"/>
              <a:t>5/16/2021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 6444 Big Data &amp; Analytics</a:t>
            </a:r>
            <a:endParaRPr lang="en-US" alt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5D0F0E2D-DDAB-4AE5-B79C-558BDC17A066}" type="slidenum">
              <a:rPr lang="en-US" altLang="en-US"/>
              <a:pPr>
                <a:defRPr/>
              </a:pPr>
              <a:t>‹#›</a:t>
            </a:fld>
            <a:endParaRPr lang="en-US" altLang="en-US" dirty="0"/>
          </a:p>
        </p:txBody>
      </p:sp>
    </p:spTree>
    <p:extLst>
      <p:ext uri="{BB962C8B-B14F-4D97-AF65-F5344CB8AC3E}">
        <p14:creationId xmlns:p14="http://schemas.microsoft.com/office/powerpoint/2010/main" val="1909257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304800"/>
            <a:ext cx="822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036638"/>
            <a:ext cx="8229600" cy="513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5225"/>
            <a:ext cx="1066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E3106D83-D995-4CBF-AC64-16AE8A454AC7}" type="datetime1">
              <a:rPr lang="en-US" altLang="en-US" smtClean="0"/>
              <a:t>5/16/2021</a:t>
            </a:fld>
            <a:endParaRPr lang="en-US" altLang="en-US" dirty="0"/>
          </a:p>
        </p:txBody>
      </p:sp>
      <p:sp>
        <p:nvSpPr>
          <p:cNvPr id="1029" name="Rectangle 5"/>
          <p:cNvSpPr>
            <a:spLocks noGrp="1" noChangeArrowheads="1"/>
          </p:cNvSpPr>
          <p:nvPr>
            <p:ph type="ftr" sz="quarter" idx="3"/>
          </p:nvPr>
        </p:nvSpPr>
        <p:spPr bwMode="auto">
          <a:xfrm>
            <a:off x="2286000" y="6245225"/>
            <a:ext cx="3733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ltLang="en-US" dirty="0" smtClean="0"/>
              <a:t>CSCI 6444 Big Data &amp; Analytics</a:t>
            </a:r>
            <a:endParaRPr lang="en-US" altLang="en-US" dirty="0"/>
          </a:p>
        </p:txBody>
      </p:sp>
      <p:sp>
        <p:nvSpPr>
          <p:cNvPr id="1030" name="Rectangle 6"/>
          <p:cNvSpPr>
            <a:spLocks noGrp="1" noChangeArrowheads="1"/>
          </p:cNvSpPr>
          <p:nvPr>
            <p:ph type="sldNum" sz="quarter" idx="4"/>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41673C30-862C-4134-A56D-4649C5529EC9}" type="slidenum">
              <a:rPr lang="en-US" altLang="en-US"/>
              <a:pPr>
                <a:defRPr/>
              </a:pPr>
              <a:t>‹#›</a:t>
            </a:fld>
            <a:endParaRPr lang="en-US" altLang="en-US" dirty="0"/>
          </a:p>
        </p:txBody>
      </p:sp>
      <p:pic>
        <p:nvPicPr>
          <p:cNvPr id="1031" name="Picture 12" descr="GW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53400" y="5029200"/>
            <a:ext cx="868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userDrawn="1"/>
        </p:nvSpPr>
        <p:spPr bwMode="auto">
          <a:xfrm>
            <a:off x="3651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defRPr/>
            </a:pPr>
            <a:endParaRPr lang="en-US" altLang="en-US" sz="1800" dirty="0" smtClean="0"/>
          </a:p>
        </p:txBody>
      </p:sp>
      <p:sp>
        <p:nvSpPr>
          <p:cNvPr id="1033" name="Line 9"/>
          <p:cNvSpPr>
            <a:spLocks noChangeShapeType="1"/>
          </p:cNvSpPr>
          <p:nvPr userDrawn="1"/>
        </p:nvSpPr>
        <p:spPr bwMode="auto">
          <a:xfrm>
            <a:off x="533400" y="9144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2400" b="1" kern="1200">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Arial" panose="020B0604020202020204" pitchFamily="34" charset="0"/>
        </a:defRPr>
      </a:lvl2pPr>
      <a:lvl3pPr algn="ctr" rtl="0" eaLnBrk="0" fontAlgn="base" hangingPunct="0">
        <a:spcBef>
          <a:spcPct val="0"/>
        </a:spcBef>
        <a:spcAft>
          <a:spcPct val="0"/>
        </a:spcAft>
        <a:defRPr sz="2400" b="1">
          <a:solidFill>
            <a:schemeClr val="tx2"/>
          </a:solidFill>
          <a:latin typeface="Arial" panose="020B0604020202020204" pitchFamily="34" charset="0"/>
        </a:defRPr>
      </a:lvl3pPr>
      <a:lvl4pPr algn="ctr" rtl="0" eaLnBrk="0" fontAlgn="base" hangingPunct="0">
        <a:spcBef>
          <a:spcPct val="0"/>
        </a:spcBef>
        <a:spcAft>
          <a:spcPct val="0"/>
        </a:spcAft>
        <a:defRPr sz="2400" b="1">
          <a:solidFill>
            <a:schemeClr val="tx2"/>
          </a:solidFill>
          <a:latin typeface="Arial" panose="020B0604020202020204" pitchFamily="34" charset="0"/>
        </a:defRPr>
      </a:lvl4pPr>
      <a:lvl5pPr algn="ctr" rtl="0" eaLnBrk="0" fontAlgn="base" hangingPunct="0">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b="1">
          <a:solidFill>
            <a:schemeClr val="tx2"/>
          </a:solidFill>
          <a:latin typeface="Arial" panose="020B0604020202020204" pitchFamily="34" charset="0"/>
        </a:defRPr>
      </a:lvl6pPr>
      <a:lvl7pPr marL="914400" algn="ctr" rtl="0" fontAlgn="base">
        <a:spcBef>
          <a:spcPct val="0"/>
        </a:spcBef>
        <a:spcAft>
          <a:spcPct val="0"/>
        </a:spcAft>
        <a:defRPr sz="2400" b="1">
          <a:solidFill>
            <a:schemeClr val="tx2"/>
          </a:solidFill>
          <a:latin typeface="Arial" panose="020B0604020202020204" pitchFamily="34" charset="0"/>
        </a:defRPr>
      </a:lvl7pPr>
      <a:lvl8pPr marL="1371600" algn="ctr" rtl="0" fontAlgn="base">
        <a:spcBef>
          <a:spcPct val="0"/>
        </a:spcBef>
        <a:spcAft>
          <a:spcPct val="0"/>
        </a:spcAft>
        <a:defRPr sz="2400" b="1">
          <a:solidFill>
            <a:schemeClr val="tx2"/>
          </a:solidFill>
          <a:latin typeface="Arial" panose="020B0604020202020204" pitchFamily="34" charset="0"/>
        </a:defRPr>
      </a:lvl8pPr>
      <a:lvl9pPr marL="1828800" algn="ctr" rtl="0" fontAlgn="base">
        <a:spcBef>
          <a:spcPct val="0"/>
        </a:spcBef>
        <a:spcAft>
          <a:spcPct val="0"/>
        </a:spcAft>
        <a:defRPr sz="2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The_Singularity_Is_Near"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mckinseyquarterly.com/Hal_Varian_on_how_the_Web_challenges_managers_228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webp"/><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statisticsviews.com/details/feature/4911381/Statistical-Truisms-in-the-Age-of-Big-Data.html"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www.rstudio.com/products/rstudio/"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statisticsviews.com/details/feature/4911381/Statistical-Truisms-in-the-Age-of-Big-Data.html"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85800" y="2130425"/>
            <a:ext cx="7772400" cy="1470025"/>
          </a:xfrm>
        </p:spPr>
        <p:txBody>
          <a:bodyPr anchor="ctr"/>
          <a:lstStyle/>
          <a:p>
            <a:pPr eaLnBrk="1" hangingPunct="1"/>
            <a:r>
              <a:rPr lang="en-US" altLang="en-US" sz="2400" dirty="0" smtClean="0"/>
              <a:t>CSCI 3907-80/CSCI 6444-10: Big Data and Analytics</a:t>
            </a:r>
            <a:br>
              <a:rPr lang="en-US" altLang="en-US" sz="2400" dirty="0" smtClean="0"/>
            </a:br>
            <a:r>
              <a:rPr lang="en-US" altLang="en-US" sz="2400" dirty="0" smtClean="0"/>
              <a:t>Summer 2021</a:t>
            </a:r>
            <a:br>
              <a:rPr lang="en-US" altLang="en-US" sz="2400" dirty="0" smtClean="0"/>
            </a:br>
            <a:r>
              <a:rPr lang="en-US" altLang="en-US" sz="2400" dirty="0" smtClean="0"/>
              <a:t>Stephen H. Kaisler, D.Sc.</a:t>
            </a:r>
          </a:p>
        </p:txBody>
      </p:sp>
      <p:sp>
        <p:nvSpPr>
          <p:cNvPr id="3075" name="Rectangle 3"/>
          <p:cNvSpPr>
            <a:spLocks noGrp="1" noChangeArrowheads="1"/>
          </p:cNvSpPr>
          <p:nvPr>
            <p:ph type="subTitle" idx="1"/>
          </p:nvPr>
        </p:nvSpPr>
        <p:spPr>
          <a:xfrm>
            <a:off x="1371600" y="3886200"/>
            <a:ext cx="6400800" cy="1752600"/>
          </a:xfrm>
        </p:spPr>
        <p:txBody>
          <a:bodyPr/>
          <a:lstStyle/>
          <a:p>
            <a:pPr eaLnBrk="1" hangingPunct="1"/>
            <a:r>
              <a:rPr lang="en-US" altLang="en-US" dirty="0" smtClean="0"/>
              <a:t>Lecture 1 – Introduction to Big Data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6CD49C5-F9EB-41B1-8576-700F1A6C7270}" type="datetime1">
              <a:rPr lang="en-US" altLang="en-US" sz="1400" smtClean="0"/>
              <a:t>5/16/2021</a:t>
            </a:fld>
            <a:endParaRPr lang="en-US" altLang="en-US" sz="1400" dirty="0" smtClean="0"/>
          </a:p>
        </p:txBody>
      </p:sp>
      <p:sp>
        <p:nvSpPr>
          <p:cNvPr id="1024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102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F21DF76-DDE9-4DCE-B244-1EF5B3680A0A}" type="slidenum">
              <a:rPr lang="en-US" altLang="en-US" sz="1400" smtClean="0"/>
              <a:pPr>
                <a:spcBef>
                  <a:spcPct val="0"/>
                </a:spcBef>
                <a:buFontTx/>
                <a:buNone/>
              </a:pPr>
              <a:t>10</a:t>
            </a:fld>
            <a:endParaRPr lang="en-US" altLang="en-US" sz="1400" dirty="0" smtClean="0"/>
          </a:p>
        </p:txBody>
      </p:sp>
      <p:sp>
        <p:nvSpPr>
          <p:cNvPr id="10245" name="Rectangle 2"/>
          <p:cNvSpPr>
            <a:spLocks noGrp="1" noChangeArrowheads="1"/>
          </p:cNvSpPr>
          <p:nvPr>
            <p:ph type="title"/>
          </p:nvPr>
        </p:nvSpPr>
        <p:spPr/>
        <p:txBody>
          <a:bodyPr/>
          <a:lstStyle/>
          <a:p>
            <a:pPr eaLnBrk="1" hangingPunct="1"/>
            <a:r>
              <a:rPr lang="en-US" altLang="en-US" dirty="0" smtClean="0">
                <a:cs typeface="Arial" panose="020B0604020202020204" pitchFamily="34" charset="0"/>
              </a:rPr>
              <a:t>Big Data Is Evolutionary</a:t>
            </a:r>
          </a:p>
        </p:txBody>
      </p:sp>
      <p:sp>
        <p:nvSpPr>
          <p:cNvPr id="10246" name="Rectangle 3"/>
          <p:cNvSpPr>
            <a:spLocks noGrp="1" noChangeArrowheads="1"/>
          </p:cNvSpPr>
          <p:nvPr>
            <p:ph type="body" idx="1"/>
          </p:nvPr>
        </p:nvSpPr>
        <p:spPr>
          <a:xfrm>
            <a:off x="457200" y="1109663"/>
            <a:ext cx="7924800" cy="5062537"/>
          </a:xfrm>
        </p:spPr>
        <p:txBody>
          <a:bodyPr/>
          <a:lstStyle/>
          <a:p>
            <a:pPr eaLnBrk="1" hangingPunct="1"/>
            <a:r>
              <a:rPr lang="en-US" altLang="en-US" sz="2000" dirty="0" smtClean="0">
                <a:cs typeface="Arial" panose="020B0604020202020204" pitchFamily="34" charset="0"/>
              </a:rPr>
              <a:t>A TByte size (10</a:t>
            </a:r>
            <a:r>
              <a:rPr lang="en-US" altLang="en-US" sz="2000" baseline="30000" dirty="0" smtClean="0">
                <a:cs typeface="Arial" panose="020B0604020202020204" pitchFamily="34" charset="0"/>
              </a:rPr>
              <a:t>12</a:t>
            </a:r>
            <a:r>
              <a:rPr lang="en-US" altLang="en-US" sz="2000" dirty="0" smtClean="0">
                <a:cs typeface="Arial" panose="020B0604020202020204" pitchFamily="34" charset="0"/>
              </a:rPr>
              <a:t>) data warehouse </a:t>
            </a:r>
            <a:r>
              <a:rPr lang="en-US" altLang="en-US" sz="2000" u="sng" dirty="0" smtClean="0">
                <a:cs typeface="Arial" panose="020B0604020202020204" pitchFamily="34" charset="0"/>
              </a:rPr>
              <a:t>used to be</a:t>
            </a:r>
            <a:r>
              <a:rPr lang="en-US" altLang="en-US" sz="2000" dirty="0" smtClean="0">
                <a:cs typeface="Arial" panose="020B0604020202020204" pitchFamily="34" charset="0"/>
              </a:rPr>
              <a:t> Big Data</a:t>
            </a:r>
          </a:p>
          <a:p>
            <a:pPr lvl="1" eaLnBrk="1" hangingPunct="1"/>
            <a:r>
              <a:rPr lang="en-US" altLang="en-US" sz="1800" dirty="0" smtClean="0">
                <a:cs typeface="Arial" panose="020B0604020202020204" pitchFamily="34" charset="0"/>
              </a:rPr>
              <a:t>Now, some data warehouses store tens of petabytes of data</a:t>
            </a:r>
          </a:p>
          <a:p>
            <a:pPr lvl="1" eaLnBrk="1" hangingPunct="1"/>
            <a:r>
              <a:rPr lang="en-US" altLang="en-US" sz="1800" dirty="0">
                <a:cs typeface="Arial" panose="020B0604020202020204" pitchFamily="34" charset="0"/>
              </a:rPr>
              <a:t>And, a Chinese server stores 40 zettabytes of </a:t>
            </a:r>
            <a:r>
              <a:rPr lang="en-US" altLang="en-US" sz="1800" dirty="0" smtClean="0">
                <a:cs typeface="Arial" panose="020B0604020202020204" pitchFamily="34" charset="0"/>
              </a:rPr>
              <a:t>data</a:t>
            </a:r>
          </a:p>
          <a:p>
            <a:pPr eaLnBrk="1" hangingPunct="1"/>
            <a:r>
              <a:rPr lang="en-US" altLang="en-US" sz="2000" dirty="0">
                <a:cs typeface="Arial" panose="020B0604020202020204" pitchFamily="34" charset="0"/>
              </a:rPr>
              <a:t>New analytical platforms have emerged to store and analyze Big </a:t>
            </a:r>
            <a:r>
              <a:rPr lang="en-US" altLang="en-US" sz="2000" dirty="0" smtClean="0">
                <a:cs typeface="Arial" panose="020B0604020202020204" pitchFamily="34" charset="0"/>
              </a:rPr>
              <a:t>Data</a:t>
            </a:r>
            <a:endParaRPr lang="en-US" altLang="en-US" sz="2200" dirty="0" smtClean="0">
              <a:cs typeface="Arial" panose="020B0604020202020204" pitchFamily="34" charset="0"/>
            </a:endParaRPr>
          </a:p>
          <a:p>
            <a:pPr lvl="1" eaLnBrk="1" hangingPunct="1"/>
            <a:r>
              <a:rPr lang="en-US" altLang="en-US" sz="1600" dirty="0" smtClean="0"/>
              <a:t>And, its creation and aggregation are accelerating,</a:t>
            </a:r>
          </a:p>
          <a:p>
            <a:pPr eaLnBrk="1" hangingPunct="1"/>
            <a:r>
              <a:rPr lang="en-US" altLang="en-US" sz="2000" dirty="0" smtClean="0"/>
              <a:t>Petabytes (10</a:t>
            </a:r>
            <a:r>
              <a:rPr lang="en-US" altLang="en-US" sz="2000" baseline="30000" dirty="0" smtClean="0"/>
              <a:t>15</a:t>
            </a:r>
            <a:r>
              <a:rPr lang="en-US" altLang="en-US" sz="2000" dirty="0" smtClean="0"/>
              <a:t>) </a:t>
            </a:r>
            <a:r>
              <a:rPr lang="en-US" altLang="en-US" sz="2000" dirty="0" smtClean="0">
                <a:sym typeface="Wingdings" panose="05000000000000000000" pitchFamily="2" charset="2"/>
              </a:rPr>
              <a:t></a:t>
            </a:r>
            <a:r>
              <a:rPr lang="en-US" altLang="en-US" sz="2000" dirty="0" smtClean="0"/>
              <a:t> Exabytes (10</a:t>
            </a:r>
            <a:r>
              <a:rPr lang="en-US" altLang="en-US" sz="2000" baseline="30000" dirty="0" smtClean="0"/>
              <a:t>18</a:t>
            </a:r>
            <a:r>
              <a:rPr lang="en-US" altLang="en-US" sz="2000" dirty="0" smtClean="0"/>
              <a:t>) </a:t>
            </a:r>
            <a:r>
              <a:rPr lang="en-US" altLang="en-US" sz="2000" dirty="0" smtClean="0">
                <a:sym typeface="Wingdings" panose="05000000000000000000" pitchFamily="2" charset="2"/>
              </a:rPr>
              <a:t></a:t>
            </a:r>
            <a:r>
              <a:rPr lang="en-US" altLang="en-US" sz="2000" dirty="0" smtClean="0"/>
              <a:t> Zettabytes (10</a:t>
            </a:r>
            <a:r>
              <a:rPr lang="en-US" altLang="en-US" sz="2000" baseline="30000" dirty="0" smtClean="0"/>
              <a:t>21</a:t>
            </a:r>
            <a:r>
              <a:rPr lang="en-US" altLang="en-US" sz="2000" dirty="0" smtClean="0"/>
              <a:t>)</a:t>
            </a:r>
          </a:p>
          <a:p>
            <a:pPr lvl="1" eaLnBrk="1" hangingPunct="1">
              <a:buFontTx/>
              <a:buNone/>
            </a:pPr>
            <a:r>
              <a:rPr lang="en-US" altLang="en-US" sz="1800" dirty="0" smtClean="0"/>
              <a:t>	</a:t>
            </a:r>
            <a:r>
              <a:rPr lang="en-US" altLang="en-US" sz="1600" dirty="0" smtClean="0"/>
              <a:t>- </a:t>
            </a:r>
            <a:r>
              <a:rPr lang="en-US" altLang="en-US" sz="1800" dirty="0" smtClean="0"/>
              <a:t>Total created in 2010 would fill 75 billion 16 GByte iPads</a:t>
            </a:r>
          </a:p>
          <a:p>
            <a:pPr lvl="1" eaLnBrk="1" hangingPunct="1">
              <a:buFontTx/>
              <a:buNone/>
            </a:pPr>
            <a:r>
              <a:rPr lang="en-US" altLang="en-US" dirty="0" smtClean="0"/>
              <a:t>	- </a:t>
            </a:r>
            <a:r>
              <a:rPr lang="en-US" altLang="en-US" sz="1800" dirty="0" smtClean="0"/>
              <a:t>1 Zettabyte = 1 Billion 1TB</a:t>
            </a:r>
            <a:r>
              <a:rPr lang="en-US" altLang="en-US" sz="1800" b="1" dirty="0" smtClean="0"/>
              <a:t> </a:t>
            </a:r>
            <a:r>
              <a:rPr lang="en-US" altLang="en-US" sz="1800" dirty="0" smtClean="0"/>
              <a:t>Disk Drives</a:t>
            </a:r>
          </a:p>
          <a:p>
            <a:pPr eaLnBrk="1" hangingPunct="1">
              <a:lnSpc>
                <a:spcPct val="90000"/>
              </a:lnSpc>
            </a:pPr>
            <a:r>
              <a:rPr lang="en-US" altLang="en-US" sz="2000" dirty="0" smtClean="0"/>
              <a:t>Lots </a:t>
            </a:r>
            <a:r>
              <a:rPr lang="en-US" altLang="en-US" sz="2000" dirty="0"/>
              <a:t>of Big Data is legacy data that has never been analyzed</a:t>
            </a:r>
          </a:p>
          <a:p>
            <a:pPr lvl="1" eaLnBrk="1" hangingPunct="1">
              <a:lnSpc>
                <a:spcPct val="90000"/>
              </a:lnSpc>
            </a:pPr>
            <a:r>
              <a:rPr lang="en-US" altLang="en-US" sz="1800" dirty="0"/>
              <a:t>1999: A Teradata customer created a 130 TB database</a:t>
            </a:r>
          </a:p>
          <a:p>
            <a:pPr lvl="1" eaLnBrk="1" hangingPunct="1">
              <a:lnSpc>
                <a:spcPct val="90000"/>
              </a:lnSpc>
            </a:pPr>
            <a:r>
              <a:rPr lang="en-US" altLang="en-US" sz="1800" dirty="0"/>
              <a:t>What did he do with it?</a:t>
            </a:r>
          </a:p>
          <a:p>
            <a:pPr marL="0" indent="0" eaLnBrk="1" hangingPunct="1">
              <a:lnSpc>
                <a:spcPct val="90000"/>
              </a:lnSpc>
              <a:buNone/>
            </a:pPr>
            <a:r>
              <a:rPr lang="en-US" altLang="en-US" sz="1200" dirty="0"/>
              <a:t>Ref: McKinsey Global Institute, Big Data: The Next Frontier for  innovation, Competition, and Productivity, May 2011 and others</a:t>
            </a:r>
          </a:p>
          <a:p>
            <a:pPr marL="0" indent="0" eaLnBrk="1" hangingPunct="1">
              <a:lnSpc>
                <a:spcPct val="90000"/>
              </a:lnSpc>
              <a:buNone/>
            </a:pPr>
            <a:endParaRPr lang="en-US" altLang="en-US" sz="2200" dirty="0" smtClean="0"/>
          </a:p>
          <a:p>
            <a:pPr eaLnBrk="1" hangingPunct="1">
              <a:lnSpc>
                <a:spcPct val="90000"/>
              </a:lnSpc>
            </a:pPr>
            <a:endParaRPr lang="en-US" altLang="en-US" sz="2200" dirty="0" smtClean="0"/>
          </a:p>
          <a:p>
            <a:pPr eaLnBrk="1" hangingPunct="1">
              <a:buFontTx/>
              <a:buNone/>
            </a:pPr>
            <a:endParaRPr lang="en-US" altLang="en-US" sz="2200" dirty="0" smtClean="0"/>
          </a:p>
          <a:p>
            <a:pPr lvl="1" eaLnBrk="1" hangingPunct="1">
              <a:buFontTx/>
              <a:buNone/>
            </a:pPr>
            <a:endParaRPr lang="en-US" altLang="en-US" dirty="0" smtClean="0">
              <a:cs typeface="Arial" panose="020B0604020202020204" pitchFamily="34" charset="0"/>
            </a:endParaRPr>
          </a:p>
          <a:p>
            <a:pPr eaLnBrk="1" hangingPunct="1"/>
            <a:endParaRPr lang="en-US" altLang="en-U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Dilbert on Big Data</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609" y="990600"/>
            <a:ext cx="8229600" cy="3833622"/>
          </a:xfrm>
        </p:spPr>
      </p:pic>
      <p:sp>
        <p:nvSpPr>
          <p:cNvPr id="4" name="Date Placeholder 3"/>
          <p:cNvSpPr>
            <a:spLocks noGrp="1"/>
          </p:cNvSpPr>
          <p:nvPr>
            <p:ph type="dt" sz="half" idx="10"/>
          </p:nvPr>
        </p:nvSpPr>
        <p:spPr/>
        <p:txBody>
          <a:bodyPr/>
          <a:lstStyle/>
          <a:p>
            <a:pPr>
              <a:defRPr/>
            </a:pPr>
            <a:fld id="{42DE78E2-7625-4C39-9C59-8F956494C60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11</a:t>
            </a:fld>
            <a:endParaRPr lang="en-US" altLang="en-US" dirty="0"/>
          </a:p>
        </p:txBody>
      </p:sp>
    </p:spTree>
    <p:extLst>
      <p:ext uri="{BB962C8B-B14F-4D97-AF65-F5344CB8AC3E}">
        <p14:creationId xmlns:p14="http://schemas.microsoft.com/office/powerpoint/2010/main" val="897331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0375629-8CFF-4814-A997-DDF640611F78}" type="datetime1">
              <a:rPr lang="en-US" altLang="en-US" sz="1400" smtClean="0"/>
              <a:t>5/16/2021</a:t>
            </a:fld>
            <a:endParaRPr lang="en-US" altLang="en-US" sz="1400" dirty="0" smtClean="0"/>
          </a:p>
        </p:txBody>
      </p:sp>
      <p:sp>
        <p:nvSpPr>
          <p:cNvPr id="1126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112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7D90E4E-03A9-4A24-A43A-BA73ACA9830C}" type="slidenum">
              <a:rPr lang="en-US" altLang="en-US" sz="1400" smtClean="0"/>
              <a:pPr>
                <a:spcBef>
                  <a:spcPct val="0"/>
                </a:spcBef>
                <a:buFontTx/>
                <a:buNone/>
              </a:pPr>
              <a:t>12</a:t>
            </a:fld>
            <a:endParaRPr lang="en-US" altLang="en-US" sz="1400" dirty="0" smtClean="0"/>
          </a:p>
        </p:txBody>
      </p:sp>
      <p:sp>
        <p:nvSpPr>
          <p:cNvPr id="11269" name="Rectangle 2"/>
          <p:cNvSpPr>
            <a:spLocks noGrp="1" noChangeArrowheads="1"/>
          </p:cNvSpPr>
          <p:nvPr>
            <p:ph type="title"/>
          </p:nvPr>
        </p:nvSpPr>
        <p:spPr/>
        <p:txBody>
          <a:bodyPr/>
          <a:lstStyle/>
          <a:p>
            <a:pPr eaLnBrk="1" hangingPunct="1"/>
            <a:r>
              <a:rPr lang="en-US" altLang="en-US" dirty="0" smtClean="0"/>
              <a:t>Can Processing Keep Up?</a:t>
            </a:r>
          </a:p>
        </p:txBody>
      </p:sp>
      <p:pic>
        <p:nvPicPr>
          <p:cNvPr id="112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90588"/>
            <a:ext cx="6858000" cy="528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1" name="Text Box 5"/>
          <p:cNvSpPr txBox="1">
            <a:spLocks noChangeArrowheads="1"/>
          </p:cNvSpPr>
          <p:nvPr/>
        </p:nvSpPr>
        <p:spPr bwMode="auto">
          <a:xfrm rot="-5400000">
            <a:off x="-1277938" y="3567113"/>
            <a:ext cx="3838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Ref: Burroughs Corp. 1974. Illiac IV (brochure)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Big Data: Where is it?</a:t>
            </a:r>
            <a:endParaRPr lang="en-US" dirty="0"/>
          </a:p>
        </p:txBody>
      </p:sp>
      <p:sp>
        <p:nvSpPr>
          <p:cNvPr id="3" name="Content Placeholder 2"/>
          <p:cNvSpPr>
            <a:spLocks noGrp="1"/>
          </p:cNvSpPr>
          <p:nvPr>
            <p:ph idx="1"/>
          </p:nvPr>
        </p:nvSpPr>
        <p:spPr>
          <a:xfrm>
            <a:off x="457200" y="1036638"/>
            <a:ext cx="7696200" cy="5135562"/>
          </a:xfrm>
        </p:spPr>
        <p:txBody>
          <a:bodyPr/>
          <a:lstStyle/>
          <a:p>
            <a:pPr eaLnBrk="1" hangingPunct="1">
              <a:lnSpc>
                <a:spcPct val="90000"/>
              </a:lnSpc>
            </a:pPr>
            <a:r>
              <a:rPr lang="en-US" altLang="en-US" dirty="0" smtClean="0"/>
              <a:t>From the </a:t>
            </a:r>
            <a:r>
              <a:rPr lang="en-US" altLang="en-US" i="1" dirty="0" smtClean="0"/>
              <a:t>Cisco Visual Index Global Mobile Data Traffic Forecast Update, August 2020</a:t>
            </a:r>
            <a:r>
              <a:rPr lang="en-US" altLang="en-US" dirty="0" smtClean="0"/>
              <a:t>:</a:t>
            </a:r>
          </a:p>
          <a:p>
            <a:pPr lvl="1" eaLnBrk="1" hangingPunct="1">
              <a:lnSpc>
                <a:spcPct val="90000"/>
              </a:lnSpc>
            </a:pPr>
            <a:r>
              <a:rPr lang="en-US" altLang="en-US" sz="1800" dirty="0" smtClean="0"/>
              <a:t>Global mobile traffic by 2021: </a:t>
            </a:r>
            <a:r>
              <a:rPr lang="en-US" altLang="en-US" sz="1800" dirty="0" smtClean="0"/>
              <a:t>587E bytes </a:t>
            </a:r>
            <a:endParaRPr lang="en-US" altLang="en-US" sz="1800" dirty="0"/>
          </a:p>
          <a:p>
            <a:pPr lvl="1" eaLnBrk="1" hangingPunct="1">
              <a:lnSpc>
                <a:spcPct val="90000"/>
              </a:lnSpc>
            </a:pPr>
            <a:r>
              <a:rPr lang="en-US" altLang="en-US" sz="1800" dirty="0" smtClean="0"/>
              <a:t>Global IP Traffic by 2022: 4.8 Zbytes</a:t>
            </a:r>
            <a:endParaRPr lang="en-US" altLang="en-US" sz="1600" dirty="0" smtClean="0"/>
          </a:p>
          <a:p>
            <a:pPr lvl="1" eaLnBrk="1" hangingPunct="1">
              <a:lnSpc>
                <a:spcPct val="90000"/>
              </a:lnSpc>
            </a:pPr>
            <a:r>
              <a:rPr lang="en-US" altLang="en-US" sz="1800" dirty="0" smtClean="0"/>
              <a:t>That is &gt;125 x the traffic of 2011 – just ten years ago</a:t>
            </a:r>
          </a:p>
          <a:p>
            <a:pPr lvl="1" eaLnBrk="1" hangingPunct="1">
              <a:lnSpc>
                <a:spcPct val="90000"/>
              </a:lnSpc>
            </a:pPr>
            <a:r>
              <a:rPr lang="en-US" altLang="en-US" sz="1800" dirty="0" smtClean="0"/>
              <a:t>Expect </a:t>
            </a:r>
            <a:r>
              <a:rPr lang="en-US" altLang="en-US" sz="1800" dirty="0" smtClean="0"/>
              <a:t>921 million </a:t>
            </a:r>
            <a:r>
              <a:rPr lang="en-US" altLang="en-US" sz="1800" dirty="0" smtClean="0"/>
              <a:t>wearable devices by end of 2021</a:t>
            </a:r>
          </a:p>
          <a:p>
            <a:pPr lvl="1" eaLnBrk="1" hangingPunct="1">
              <a:lnSpc>
                <a:spcPct val="90000"/>
              </a:lnSpc>
            </a:pPr>
            <a:r>
              <a:rPr lang="en-US" altLang="en-US" sz="1800" dirty="0" smtClean="0"/>
              <a:t>By end of 2021, 5% will be real-time mobile video</a:t>
            </a:r>
          </a:p>
          <a:p>
            <a:pPr lvl="1" eaLnBrk="1" hangingPunct="1">
              <a:lnSpc>
                <a:spcPct val="90000"/>
              </a:lnSpc>
            </a:pPr>
            <a:r>
              <a:rPr lang="en-US" altLang="en-US" sz="1800" dirty="0" smtClean="0"/>
              <a:t>4.8 billion </a:t>
            </a:r>
            <a:r>
              <a:rPr lang="en-US" altLang="en-US" sz="1800" dirty="0" smtClean="0"/>
              <a:t>Internet users = 60% of world’s population</a:t>
            </a:r>
          </a:p>
          <a:p>
            <a:pPr lvl="1" eaLnBrk="1" hangingPunct="1">
              <a:lnSpc>
                <a:spcPct val="90000"/>
              </a:lnSpc>
            </a:pPr>
            <a:r>
              <a:rPr lang="en-US" altLang="en-US" sz="1800" dirty="0" smtClean="0"/>
              <a:t>28.5 billion </a:t>
            </a:r>
            <a:r>
              <a:rPr lang="en-US" altLang="en-US" sz="1800" dirty="0" smtClean="0"/>
              <a:t>devices attached of which &gt;50% will be machine-to-machine</a:t>
            </a:r>
            <a:endParaRPr lang="en-US" altLang="en-US" dirty="0" smtClean="0"/>
          </a:p>
          <a:p>
            <a:pPr eaLnBrk="1" hangingPunct="1">
              <a:lnSpc>
                <a:spcPct val="90000"/>
              </a:lnSpc>
            </a:pPr>
            <a:r>
              <a:rPr lang="en-US" altLang="en-US" dirty="0" smtClean="0"/>
              <a:t>Library of Congress:</a:t>
            </a:r>
          </a:p>
          <a:p>
            <a:pPr lvl="1" eaLnBrk="1" hangingPunct="1">
              <a:lnSpc>
                <a:spcPct val="90000"/>
              </a:lnSpc>
            </a:pPr>
            <a:r>
              <a:rPr lang="en-US" altLang="en-US" sz="1800" dirty="0" smtClean="0"/>
              <a:t>In April 2011, LOC had total</a:t>
            </a:r>
          </a:p>
          <a:p>
            <a:pPr lvl="1" eaLnBrk="1" hangingPunct="1">
              <a:lnSpc>
                <a:spcPct val="90000"/>
              </a:lnSpc>
            </a:pPr>
            <a:r>
              <a:rPr lang="en-US" altLang="en-US" sz="1800" dirty="0" smtClean="0"/>
              <a:t>storage of 235 Terabytes of data</a:t>
            </a:r>
            <a:endParaRPr lang="en-US" altLang="en-US" sz="2800" dirty="0" smtClean="0"/>
          </a:p>
          <a:p>
            <a:pPr marL="0" indent="0" eaLnBrk="1" hangingPunct="1">
              <a:lnSpc>
                <a:spcPct val="90000"/>
              </a:lnSpc>
              <a:buNone/>
            </a:pPr>
            <a:endParaRPr lang="en-US" altLang="en-US" sz="2800" dirty="0" smtClean="0"/>
          </a:p>
          <a:p>
            <a:pPr marL="0" indent="0" eaLnBrk="1" hangingPunct="1">
              <a:lnSpc>
                <a:spcPct val="90000"/>
              </a:lnSpc>
              <a:buNone/>
            </a:pPr>
            <a:endParaRPr lang="en-US" altLang="en-US" sz="2800" dirty="0"/>
          </a:p>
          <a:p>
            <a:pPr eaLnBrk="1" hangingPunct="1">
              <a:lnSpc>
                <a:spcPct val="90000"/>
              </a:lnSpc>
            </a:pPr>
            <a:r>
              <a:rPr lang="en-US" altLang="en-US" sz="1600" dirty="0"/>
              <a:t>Source: https://newsroom.cisco.com/press-release-content?articleId=1955935</a:t>
            </a:r>
            <a:endParaRPr lang="en-US" altLang="en-US" sz="1600" dirty="0" smtClean="0"/>
          </a:p>
        </p:txBody>
      </p:sp>
      <p:sp>
        <p:nvSpPr>
          <p:cNvPr id="4" name="Date Placeholder 3"/>
          <p:cNvSpPr>
            <a:spLocks noGrp="1"/>
          </p:cNvSpPr>
          <p:nvPr>
            <p:ph type="dt" sz="half" idx="10"/>
          </p:nvPr>
        </p:nvSpPr>
        <p:spPr/>
        <p:txBody>
          <a:bodyPr/>
          <a:lstStyle/>
          <a:p>
            <a:pPr>
              <a:defRPr/>
            </a:pPr>
            <a:fld id="{2838380F-79DD-4C7D-BB5A-E420A139E29A}"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13</a:t>
            </a:fld>
            <a:endParaRPr lang="en-US"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1600" y="4114800"/>
            <a:ext cx="2587752" cy="1722120"/>
          </a:xfrm>
          <a:prstGeom prst="rect">
            <a:avLst/>
          </a:prstGeom>
        </p:spPr>
      </p:pic>
    </p:spTree>
    <p:extLst>
      <p:ext uri="{BB962C8B-B14F-4D97-AF65-F5344CB8AC3E}">
        <p14:creationId xmlns:p14="http://schemas.microsoft.com/office/powerpoint/2010/main" val="478667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Big Data: Where is it?</a:t>
            </a:r>
            <a:endParaRPr lang="en-US" dirty="0"/>
          </a:p>
        </p:txBody>
      </p:sp>
      <p:sp>
        <p:nvSpPr>
          <p:cNvPr id="3" name="Content Placeholder 2"/>
          <p:cNvSpPr>
            <a:spLocks noGrp="1"/>
          </p:cNvSpPr>
          <p:nvPr>
            <p:ph idx="1"/>
          </p:nvPr>
        </p:nvSpPr>
        <p:spPr/>
        <p:txBody>
          <a:bodyPr/>
          <a:lstStyle/>
          <a:p>
            <a:pPr eaLnBrk="1" hangingPunct="1">
              <a:lnSpc>
                <a:spcPct val="90000"/>
              </a:lnSpc>
            </a:pPr>
            <a:r>
              <a:rPr lang="en-US" dirty="0"/>
              <a:t>According to futurist Raymond Kurzweil, in </a:t>
            </a:r>
            <a:r>
              <a:rPr lang="en-US" i="1" dirty="0">
                <a:hlinkClick r:id="rId3"/>
              </a:rPr>
              <a:t>The Singularity is Near</a:t>
            </a:r>
            <a:r>
              <a:rPr lang="en-US" i="1" dirty="0"/>
              <a:t>, the </a:t>
            </a:r>
            <a:r>
              <a:rPr lang="en-US" altLang="en-US" dirty="0"/>
              <a:t>human brain has a storage capacity of about 1.25 </a:t>
            </a:r>
            <a:r>
              <a:rPr lang="en-US" altLang="en-US" dirty="0" smtClean="0"/>
              <a:t>Terabytes</a:t>
            </a:r>
            <a:endParaRPr lang="en-US" altLang="en-US" dirty="0"/>
          </a:p>
          <a:p>
            <a:pPr lvl="1" eaLnBrk="1" hangingPunct="1">
              <a:lnSpc>
                <a:spcPct val="90000"/>
              </a:lnSpc>
            </a:pPr>
            <a:r>
              <a:rPr lang="en-US" altLang="en-US" sz="1800" dirty="0"/>
              <a:t>Each of you stores Big Data!</a:t>
            </a:r>
          </a:p>
          <a:p>
            <a:pPr lvl="1" eaLnBrk="1" hangingPunct="1">
              <a:lnSpc>
                <a:spcPct val="90000"/>
              </a:lnSpc>
            </a:pPr>
            <a:r>
              <a:rPr lang="en-US" altLang="en-US" sz="1800" dirty="0"/>
              <a:t>Your brain ~300 DVDs @ </a:t>
            </a:r>
            <a:r>
              <a:rPr lang="en-US" altLang="en-US" sz="1800" dirty="0" smtClean="0"/>
              <a:t>4.7G bytes/DVD</a:t>
            </a:r>
            <a:endParaRPr lang="en-US" altLang="en-US" sz="1800" dirty="0"/>
          </a:p>
          <a:p>
            <a:pPr eaLnBrk="1" hangingPunct="1">
              <a:lnSpc>
                <a:spcPct val="90000"/>
              </a:lnSpc>
            </a:pPr>
            <a:r>
              <a:rPr lang="en-US" altLang="en-US" dirty="0"/>
              <a:t>40% growth in global data is estimated per year</a:t>
            </a:r>
          </a:p>
          <a:p>
            <a:pPr lvl="1" eaLnBrk="1" hangingPunct="1">
              <a:lnSpc>
                <a:spcPct val="90000"/>
              </a:lnSpc>
            </a:pPr>
            <a:r>
              <a:rPr lang="en-US" altLang="en-US" sz="1800" dirty="0"/>
              <a:t>But, only 5% growth in IT spending 		</a:t>
            </a:r>
            <a:r>
              <a:rPr lang="en-US" altLang="en-US" sz="1800" b="1" dirty="0">
                <a:solidFill>
                  <a:srgbClr val="FF0066"/>
                </a:solidFill>
                <a:sym typeface="Wingdings" panose="05000000000000000000" pitchFamily="2" charset="2"/>
              </a:rPr>
              <a:t> Uh oh!!</a:t>
            </a:r>
            <a:endParaRPr lang="en-US" altLang="en-US" sz="1800" b="1" dirty="0">
              <a:solidFill>
                <a:srgbClr val="FF0066"/>
              </a:solidFill>
            </a:endParaRPr>
          </a:p>
          <a:p>
            <a:pPr lvl="1" eaLnBrk="1" hangingPunct="1">
              <a:lnSpc>
                <a:spcPct val="90000"/>
              </a:lnSpc>
            </a:pPr>
            <a:r>
              <a:rPr lang="en-US" altLang="en-US" sz="1800" dirty="0"/>
              <a:t>Where and How will we store all this data</a:t>
            </a:r>
            <a:r>
              <a:rPr lang="en-US" altLang="en-US" sz="1800" dirty="0" smtClean="0"/>
              <a:t>?</a:t>
            </a:r>
            <a:endParaRPr lang="en-US" altLang="en-US" sz="1800" dirty="0"/>
          </a:p>
          <a:p>
            <a:pPr eaLnBrk="1" hangingPunct="1">
              <a:lnSpc>
                <a:spcPct val="90000"/>
              </a:lnSpc>
            </a:pPr>
            <a:r>
              <a:rPr lang="en-US" altLang="en-US" dirty="0" smtClean="0"/>
              <a:t>Facebook:</a:t>
            </a:r>
          </a:p>
          <a:p>
            <a:pPr lvl="1" eaLnBrk="1" hangingPunct="1">
              <a:lnSpc>
                <a:spcPct val="90000"/>
              </a:lnSpc>
            </a:pPr>
            <a:r>
              <a:rPr lang="en-US" altLang="en-US" sz="1600" dirty="0" smtClean="0">
                <a:latin typeface="Arial Rounded MT Bold" panose="020F0704030504030204" pitchFamily="34" charset="0"/>
              </a:rPr>
              <a:t>3.14 billion </a:t>
            </a:r>
            <a:r>
              <a:rPr lang="en-US" altLang="en-US" sz="1600" dirty="0" smtClean="0">
                <a:latin typeface="Arial Rounded MT Bold" panose="020F0704030504030204" pitchFamily="34" charset="0"/>
              </a:rPr>
              <a:t>active users for FB, Instagram, Messenger, WhatsApp</a:t>
            </a:r>
          </a:p>
          <a:p>
            <a:pPr lvl="1" eaLnBrk="1" hangingPunct="1">
              <a:lnSpc>
                <a:spcPct val="90000"/>
              </a:lnSpc>
            </a:pPr>
            <a:r>
              <a:rPr lang="en-US" altLang="en-US" sz="1600" dirty="0" smtClean="0">
                <a:latin typeface="Arial Rounded MT Bold" panose="020F0704030504030204" pitchFamily="34" charset="0"/>
              </a:rPr>
              <a:t>Facebook Data Warehouse – </a:t>
            </a:r>
            <a:r>
              <a:rPr lang="en-US" altLang="en-US" sz="1600" dirty="0" smtClean="0">
                <a:latin typeface="Arial Rounded MT Bold" panose="020F0704030504030204" pitchFamily="34" charset="0"/>
              </a:rPr>
              <a:t>300P bytes </a:t>
            </a:r>
            <a:r>
              <a:rPr lang="en-US" altLang="en-US" sz="1600" dirty="0" smtClean="0">
                <a:latin typeface="Arial Rounded MT Bold" panose="020F0704030504030204" pitchFamily="34" charset="0"/>
              </a:rPr>
              <a:t>(2019)</a:t>
            </a:r>
          </a:p>
          <a:p>
            <a:pPr lvl="1" eaLnBrk="1" hangingPunct="1">
              <a:lnSpc>
                <a:spcPct val="90000"/>
              </a:lnSpc>
            </a:pPr>
            <a:r>
              <a:rPr lang="en-US" altLang="en-US" sz="1600" dirty="0" smtClean="0">
                <a:latin typeface="Arial Rounded MT Bold" panose="020F0704030504030204" pitchFamily="34" charset="0"/>
              </a:rPr>
              <a:t>Generates </a:t>
            </a:r>
            <a:r>
              <a:rPr lang="en-US" altLang="en-US" sz="1600" dirty="0" smtClean="0">
                <a:latin typeface="Arial Rounded MT Bold" panose="020F0704030504030204" pitchFamily="34" charset="0"/>
              </a:rPr>
              <a:t>4P bytes </a:t>
            </a:r>
            <a:r>
              <a:rPr lang="en-US" altLang="en-US" sz="1600" dirty="0" smtClean="0">
                <a:latin typeface="Arial Rounded MT Bold" panose="020F0704030504030204" pitchFamily="34" charset="0"/>
              </a:rPr>
              <a:t>per day (2019)</a:t>
            </a:r>
          </a:p>
          <a:p>
            <a:pPr lvl="1" eaLnBrk="1" hangingPunct="1">
              <a:lnSpc>
                <a:spcPct val="90000"/>
              </a:lnSpc>
            </a:pPr>
            <a:r>
              <a:rPr lang="en-US" altLang="en-US" sz="1600" dirty="0" smtClean="0">
                <a:latin typeface="Arial Rounded MT Bold" panose="020F0704030504030204" pitchFamily="34" charset="0"/>
              </a:rPr>
              <a:t>250 billion </a:t>
            </a:r>
            <a:r>
              <a:rPr lang="en-US" altLang="en-US" sz="1600" dirty="0" smtClean="0">
                <a:latin typeface="Arial Rounded MT Bold" panose="020F0704030504030204" pitchFamily="34" charset="0"/>
              </a:rPr>
              <a:t>photos have been uploaded</a:t>
            </a:r>
            <a:endParaRPr lang="en-US" altLang="en-US" sz="1600" dirty="0">
              <a:latin typeface="Arial Rounded MT Bold" panose="020F0704030504030204" pitchFamily="34" charset="0"/>
            </a:endParaRPr>
          </a:p>
          <a:p>
            <a:endParaRPr lang="en-US" dirty="0"/>
          </a:p>
        </p:txBody>
      </p:sp>
      <p:sp>
        <p:nvSpPr>
          <p:cNvPr id="4" name="Date Placeholder 3"/>
          <p:cNvSpPr>
            <a:spLocks noGrp="1"/>
          </p:cNvSpPr>
          <p:nvPr>
            <p:ph type="dt" sz="half" idx="10"/>
          </p:nvPr>
        </p:nvSpPr>
        <p:spPr/>
        <p:txBody>
          <a:bodyPr/>
          <a:lstStyle/>
          <a:p>
            <a:pPr>
              <a:defRPr/>
            </a:pPr>
            <a:fld id="{42DE78E2-7625-4C39-9C59-8F956494C60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14</a:t>
            </a:fld>
            <a:endParaRPr lang="en-US" altLang="en-US" dirty="0"/>
          </a:p>
        </p:txBody>
      </p:sp>
    </p:spTree>
    <p:extLst>
      <p:ext uri="{BB962C8B-B14F-4D97-AF65-F5344CB8AC3E}">
        <p14:creationId xmlns:p14="http://schemas.microsoft.com/office/powerpoint/2010/main" val="1723889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Data about Big Data</a:t>
            </a:r>
            <a:endParaRPr lang="en-US" dirty="0"/>
          </a:p>
        </p:txBody>
      </p:sp>
      <p:sp>
        <p:nvSpPr>
          <p:cNvPr id="3" name="Content Placeholder 2"/>
          <p:cNvSpPr>
            <a:spLocks noGrp="1"/>
          </p:cNvSpPr>
          <p:nvPr>
            <p:ph idx="1"/>
          </p:nvPr>
        </p:nvSpPr>
        <p:spPr/>
        <p:txBody>
          <a:bodyPr/>
          <a:lstStyle/>
          <a:p>
            <a:r>
              <a:rPr lang="en-US" sz="1800" dirty="0"/>
              <a:t>Google processes over </a:t>
            </a:r>
            <a:r>
              <a:rPr lang="en-US" sz="1800" dirty="0" smtClean="0"/>
              <a:t>2.4P bytes </a:t>
            </a:r>
            <a:r>
              <a:rPr lang="en-US" sz="1800" dirty="0"/>
              <a:t>every day</a:t>
            </a:r>
          </a:p>
          <a:p>
            <a:r>
              <a:rPr lang="en-US" sz="1800" dirty="0"/>
              <a:t>Over 500M tweets are sent every day – March 2016 (Wolney 2016)</a:t>
            </a:r>
          </a:p>
          <a:p>
            <a:r>
              <a:rPr lang="en-US" sz="1800" dirty="0"/>
              <a:t>Over 302M active users on Twitter – March 2016 (Wolny 2016</a:t>
            </a:r>
            <a:r>
              <a:rPr lang="en-US" sz="1800" dirty="0" smtClean="0"/>
              <a:t>)</a:t>
            </a:r>
          </a:p>
          <a:p>
            <a:r>
              <a:rPr lang="en-US" sz="1800" dirty="0" smtClean="0"/>
              <a:t>By 2020, over 50 billion smart connected devices and over 6.1 billion smartphone users in the world (out of 7+ billion people)</a:t>
            </a:r>
            <a:endParaRPr lang="en-US" sz="1800" dirty="0"/>
          </a:p>
          <a:p>
            <a:r>
              <a:rPr lang="en-US" sz="1800" dirty="0" smtClean="0"/>
              <a:t>Users send </a:t>
            </a:r>
            <a:r>
              <a:rPr lang="en-US" sz="1800" dirty="0"/>
              <a:t>over </a:t>
            </a:r>
            <a:r>
              <a:rPr lang="en-US" sz="1800" dirty="0" smtClean="0"/>
              <a:t>31.25M  messages per minute on Facebook</a:t>
            </a:r>
            <a:endParaRPr lang="en-US" sz="1800" dirty="0"/>
          </a:p>
          <a:p>
            <a:r>
              <a:rPr lang="en-US" sz="1800" dirty="0"/>
              <a:t>There are over </a:t>
            </a:r>
            <a:r>
              <a:rPr lang="en-US" sz="1800" dirty="0" smtClean="0"/>
              <a:t>1 billion </a:t>
            </a:r>
            <a:r>
              <a:rPr lang="en-US" sz="1800" dirty="0"/>
              <a:t>users on Facebook </a:t>
            </a:r>
            <a:r>
              <a:rPr lang="en-US" sz="1800" dirty="0" smtClean="0"/>
              <a:t>per day (August 2015)</a:t>
            </a:r>
          </a:p>
          <a:p>
            <a:r>
              <a:rPr lang="en-US" sz="1800" dirty="0" smtClean="0"/>
              <a:t>Mobile </a:t>
            </a:r>
            <a:r>
              <a:rPr lang="en-US" sz="1800" dirty="0"/>
              <a:t>device subscribers send and receive over </a:t>
            </a:r>
            <a:r>
              <a:rPr lang="en-US" sz="1800" dirty="0" smtClean="0"/>
              <a:t>1.3E bytes </a:t>
            </a:r>
            <a:r>
              <a:rPr lang="en-US" sz="1800" dirty="0"/>
              <a:t>per day</a:t>
            </a:r>
          </a:p>
          <a:p>
            <a:r>
              <a:rPr lang="en-US" sz="1800" dirty="0"/>
              <a:t>Over 24 hours of video are uploaded to YouTube each minute (Gole &amp; Tidke 2015)</a:t>
            </a:r>
          </a:p>
          <a:p>
            <a:r>
              <a:rPr lang="en-US" sz="1800" dirty="0"/>
              <a:t>Over </a:t>
            </a:r>
            <a:r>
              <a:rPr lang="en-US" sz="1800" dirty="0" smtClean="0"/>
              <a:t>350M bytes </a:t>
            </a:r>
            <a:r>
              <a:rPr lang="en-US" sz="1800" dirty="0"/>
              <a:t>are consumed by the average household per day</a:t>
            </a:r>
          </a:p>
          <a:p>
            <a:r>
              <a:rPr lang="en-US" sz="1800" dirty="0"/>
              <a:t>Over </a:t>
            </a:r>
            <a:r>
              <a:rPr lang="en-US" sz="1800" dirty="0" smtClean="0"/>
              <a:t>1T bytes </a:t>
            </a:r>
            <a:r>
              <a:rPr lang="en-US" sz="1800" dirty="0"/>
              <a:t>of data generated each day on the New York Stock Exchange</a:t>
            </a:r>
          </a:p>
          <a:p>
            <a:r>
              <a:rPr lang="en-US" sz="1800" dirty="0"/>
              <a:t>By 2014, over 420M wearable, wireless health monitors</a:t>
            </a:r>
          </a:p>
          <a:p>
            <a:pPr marL="0" indent="0">
              <a:buNone/>
            </a:pPr>
            <a:r>
              <a:rPr lang="en-US" sz="1800" dirty="0" smtClean="0"/>
              <a:t>So</a:t>
            </a:r>
            <a:r>
              <a:rPr lang="en-US" sz="1800" dirty="0"/>
              <a:t>, how much do you use, send, receive, store?</a:t>
            </a:r>
          </a:p>
          <a:p>
            <a:pPr marL="0" indent="0">
              <a:buNone/>
            </a:pPr>
            <a:r>
              <a:rPr lang="en-US" sz="1400" dirty="0"/>
              <a:t>Ref: IBM and Good and Oliver Munday, 2016, The World of Data</a:t>
            </a:r>
          </a:p>
          <a:p>
            <a:endParaRPr lang="en-US" sz="1800" dirty="0"/>
          </a:p>
        </p:txBody>
      </p:sp>
      <p:sp>
        <p:nvSpPr>
          <p:cNvPr id="4" name="Date Placeholder 3"/>
          <p:cNvSpPr>
            <a:spLocks noGrp="1"/>
          </p:cNvSpPr>
          <p:nvPr>
            <p:ph type="dt" sz="half" idx="10"/>
          </p:nvPr>
        </p:nvSpPr>
        <p:spPr/>
        <p:txBody>
          <a:bodyPr/>
          <a:lstStyle/>
          <a:p>
            <a:pPr>
              <a:defRPr/>
            </a:pPr>
            <a:fld id="{B8584FD2-4D2E-4E29-96F8-14D7478ACAD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15</a:t>
            </a:fld>
            <a:endParaRPr lang="en-US" altLang="en-US" dirty="0"/>
          </a:p>
        </p:txBody>
      </p:sp>
    </p:spTree>
    <p:extLst>
      <p:ext uri="{BB962C8B-B14F-4D97-AF65-F5344CB8AC3E}">
        <p14:creationId xmlns:p14="http://schemas.microsoft.com/office/powerpoint/2010/main" val="25813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AAEABC2-BDFF-4497-90E3-873691CDED64}" type="datetime1">
              <a:rPr lang="en-US" altLang="en-US" sz="1400" smtClean="0"/>
              <a:t>5/16/2021</a:t>
            </a:fld>
            <a:endParaRPr lang="en-US" altLang="en-US" sz="1400" dirty="0" smtClean="0"/>
          </a:p>
        </p:txBody>
      </p:sp>
      <p:sp>
        <p:nvSpPr>
          <p:cNvPr id="1229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122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4773091B-072A-4958-9CD9-782AACCF4A8B}" type="slidenum">
              <a:rPr lang="en-US" altLang="en-US" sz="1400" smtClean="0"/>
              <a:pPr>
                <a:spcBef>
                  <a:spcPct val="0"/>
                </a:spcBef>
                <a:buFontTx/>
                <a:buNone/>
              </a:pPr>
              <a:t>16</a:t>
            </a:fld>
            <a:endParaRPr lang="en-US" altLang="en-US" sz="1400" dirty="0" smtClean="0"/>
          </a:p>
        </p:txBody>
      </p:sp>
      <p:sp>
        <p:nvSpPr>
          <p:cNvPr id="12293" name="Rectangle 2"/>
          <p:cNvSpPr>
            <a:spLocks noGrp="1" noChangeArrowheads="1"/>
          </p:cNvSpPr>
          <p:nvPr>
            <p:ph type="title"/>
          </p:nvPr>
        </p:nvSpPr>
        <p:spPr/>
        <p:txBody>
          <a:bodyPr/>
          <a:lstStyle/>
          <a:p>
            <a:pPr eaLnBrk="1" hangingPunct="1"/>
            <a:r>
              <a:rPr lang="en-US" altLang="en-US" dirty="0" smtClean="0"/>
              <a:t>Big Data: Characteristics</a:t>
            </a:r>
          </a:p>
        </p:txBody>
      </p:sp>
      <p:sp>
        <p:nvSpPr>
          <p:cNvPr id="12294" name="Rectangle 3"/>
          <p:cNvSpPr>
            <a:spLocks noGrp="1" noChangeArrowheads="1"/>
          </p:cNvSpPr>
          <p:nvPr>
            <p:ph type="body" idx="1"/>
          </p:nvPr>
        </p:nvSpPr>
        <p:spPr>
          <a:xfrm>
            <a:off x="457200" y="1036638"/>
            <a:ext cx="7848600" cy="5135562"/>
          </a:xfrm>
        </p:spPr>
        <p:txBody>
          <a:bodyPr/>
          <a:lstStyle/>
          <a:p>
            <a:pPr eaLnBrk="1" hangingPunct="1"/>
            <a:r>
              <a:rPr lang="en-US" altLang="en-US" sz="2000" dirty="0" smtClean="0"/>
              <a:t>Doug Laney (Meta Group, now Gartner):</a:t>
            </a:r>
          </a:p>
          <a:p>
            <a:pPr lvl="1" eaLnBrk="1" hangingPunct="1"/>
            <a:r>
              <a:rPr lang="en-US" altLang="en-US" sz="1800" i="1" dirty="0" smtClean="0"/>
              <a:t>Volume</a:t>
            </a:r>
            <a:r>
              <a:rPr lang="en-US" altLang="en-US" sz="1800" dirty="0" smtClean="0"/>
              <a:t>: Total number of bytes associated with the data.</a:t>
            </a:r>
          </a:p>
          <a:p>
            <a:pPr lvl="1" eaLnBrk="1" hangingPunct="1"/>
            <a:r>
              <a:rPr lang="en-US" altLang="en-US" sz="1800" i="1" dirty="0" smtClean="0"/>
              <a:t>Velocity</a:t>
            </a:r>
            <a:r>
              <a:rPr lang="en-US" altLang="en-US" sz="1800" dirty="0" smtClean="0"/>
              <a:t>: The pace at which data are to be consumed.  As volumes rise, the value of individual data points tend to more rapidly diminish over time.</a:t>
            </a:r>
          </a:p>
          <a:p>
            <a:pPr lvl="1" eaLnBrk="1" hangingPunct="1"/>
            <a:r>
              <a:rPr lang="en-US" altLang="en-US" sz="1800" i="1" dirty="0" smtClean="0"/>
              <a:t>Variety</a:t>
            </a:r>
            <a:r>
              <a:rPr lang="en-US" altLang="en-US" sz="1800" dirty="0" smtClean="0"/>
              <a:t>: The complexity and different representations of the data, which limits the utility of traditional means of analysis.</a:t>
            </a:r>
          </a:p>
          <a:p>
            <a:pPr eaLnBrk="1" hangingPunct="1"/>
            <a:r>
              <a:rPr lang="en-US" altLang="en-US" sz="2000" dirty="0" smtClean="0"/>
              <a:t>Gartner suggests an additional feature:</a:t>
            </a:r>
          </a:p>
          <a:p>
            <a:pPr lvl="1" eaLnBrk="1" hangingPunct="1"/>
            <a:r>
              <a:rPr lang="en-US" altLang="en-US" sz="1800" i="1" dirty="0" smtClean="0"/>
              <a:t>Variability</a:t>
            </a:r>
            <a:r>
              <a:rPr lang="en-US" altLang="en-US" sz="1800" dirty="0" smtClean="0"/>
              <a:t>: The differing ways in which the data may be interpreted. Differing questions require differing interpretations.</a:t>
            </a:r>
          </a:p>
          <a:p>
            <a:pPr eaLnBrk="1" hangingPunct="1"/>
            <a:r>
              <a:rPr lang="en-US" altLang="en-US" sz="2000" dirty="0" smtClean="0"/>
              <a:t>Kaisler, Armour, Espinosa and Money:</a:t>
            </a:r>
          </a:p>
          <a:p>
            <a:pPr lvl="1" eaLnBrk="1" hangingPunct="1"/>
            <a:r>
              <a:rPr lang="en-US" altLang="en-US" sz="1800" i="1" dirty="0" smtClean="0"/>
              <a:t>Value</a:t>
            </a:r>
            <a:r>
              <a:rPr lang="en-US" altLang="en-US" sz="1800" dirty="0" smtClean="0"/>
              <a:t>: The relative importance of different data to the decision-making process.</a:t>
            </a:r>
          </a:p>
          <a:p>
            <a:pPr eaLnBrk="1" hangingPunct="1"/>
            <a:r>
              <a:rPr lang="en-US" altLang="en-US" sz="2000" dirty="0" smtClean="0"/>
              <a:t>But, Kaisler, Armour, Espinosa and Money also suggest:</a:t>
            </a:r>
          </a:p>
          <a:p>
            <a:pPr lvl="1" eaLnBrk="1" hangingPunct="1"/>
            <a:r>
              <a:rPr lang="en-US" altLang="en-US" sz="1800" i="1" dirty="0" smtClean="0"/>
              <a:t>Veracity</a:t>
            </a:r>
            <a:r>
              <a:rPr lang="en-US" altLang="en-US" sz="1800" dirty="0" smtClean="0"/>
              <a:t>: The reliability, accuracy and fidelity of the data</a:t>
            </a:r>
          </a:p>
          <a:p>
            <a:pPr eaLnBrk="1" hangingPunct="1"/>
            <a:endParaRPr lang="en-US" altLang="en-US" sz="2000" dirty="0"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739E0DA-62F8-4EBD-A677-69261D9E034B}" type="datetime1">
              <a:rPr lang="en-US" altLang="en-US" sz="1400" smtClean="0"/>
              <a:t>5/16/2021</a:t>
            </a:fld>
            <a:endParaRPr lang="en-US" altLang="en-US" sz="1400" dirty="0" smtClean="0"/>
          </a:p>
        </p:txBody>
      </p:sp>
      <p:sp>
        <p:nvSpPr>
          <p:cNvPr id="1638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63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3EECAD1-8F34-4A1D-8137-D631E07F5298}" type="slidenum">
              <a:rPr lang="en-US" altLang="en-US" sz="1400" smtClean="0"/>
              <a:pPr>
                <a:spcBef>
                  <a:spcPct val="0"/>
                </a:spcBef>
                <a:buFontTx/>
                <a:buNone/>
              </a:pPr>
              <a:t>17</a:t>
            </a:fld>
            <a:endParaRPr lang="en-US" altLang="en-US" sz="1400" dirty="0" smtClean="0"/>
          </a:p>
        </p:txBody>
      </p:sp>
      <p:sp>
        <p:nvSpPr>
          <p:cNvPr id="16389" name="Rectangle 2"/>
          <p:cNvSpPr>
            <a:spLocks noGrp="1" noChangeArrowheads="1"/>
          </p:cNvSpPr>
          <p:nvPr>
            <p:ph type="title"/>
          </p:nvPr>
        </p:nvSpPr>
        <p:spPr/>
        <p:txBody>
          <a:bodyPr/>
          <a:lstStyle/>
          <a:p>
            <a:pPr eaLnBrk="1" hangingPunct="1"/>
            <a:r>
              <a:rPr lang="en-US" altLang="en-US" dirty="0" smtClean="0"/>
              <a:t>Measuring the Value of Big Data</a:t>
            </a:r>
          </a:p>
        </p:txBody>
      </p:sp>
      <p:sp>
        <p:nvSpPr>
          <p:cNvPr id="16390" name="Rectangle 3"/>
          <p:cNvSpPr>
            <a:spLocks noGrp="1" noChangeArrowheads="1"/>
          </p:cNvSpPr>
          <p:nvPr>
            <p:ph type="body" idx="1"/>
          </p:nvPr>
        </p:nvSpPr>
        <p:spPr/>
        <p:txBody>
          <a:bodyPr/>
          <a:lstStyle/>
          <a:p>
            <a:pPr eaLnBrk="1" hangingPunct="1">
              <a:buFontTx/>
              <a:buNone/>
            </a:pPr>
            <a:r>
              <a:rPr lang="en-US" altLang="en-US" i="1" dirty="0" smtClean="0"/>
              <a:t>Top 5 Advantages of Successfully Managing Big Data*</a:t>
            </a:r>
          </a:p>
          <a:p>
            <a:pPr eaLnBrk="1" hangingPunct="1">
              <a:buFontTx/>
              <a:buNone/>
            </a:pPr>
            <a:endParaRPr lang="en-US" altLang="en-US" b="1" dirty="0" smtClean="0"/>
          </a:p>
          <a:p>
            <a:pPr eaLnBrk="1" hangingPunct="1"/>
            <a:r>
              <a:rPr lang="en-US" altLang="en-US" sz="2000" dirty="0" smtClean="0"/>
              <a:t>Improving Overall Agency Efficiency</a:t>
            </a:r>
          </a:p>
          <a:p>
            <a:pPr eaLnBrk="1" hangingPunct="1"/>
            <a:r>
              <a:rPr lang="en-US" altLang="en-US" sz="2000" dirty="0" smtClean="0"/>
              <a:t>Improving Speed/Accuracy of Decision Making</a:t>
            </a:r>
          </a:p>
          <a:p>
            <a:pPr eaLnBrk="1" hangingPunct="1"/>
            <a:r>
              <a:rPr lang="en-US" altLang="en-US" sz="2000" dirty="0" smtClean="0"/>
              <a:t>Ability to Forecast Events</a:t>
            </a:r>
          </a:p>
          <a:p>
            <a:pPr eaLnBrk="1" hangingPunct="1"/>
            <a:r>
              <a:rPr lang="en-US" altLang="en-US" sz="2000" dirty="0" smtClean="0"/>
              <a:t>Ease of Identifying Opportunities for Savings</a:t>
            </a:r>
          </a:p>
          <a:p>
            <a:pPr eaLnBrk="1" hangingPunct="1"/>
            <a:r>
              <a:rPr lang="en-US" altLang="en-US" sz="2000" dirty="0" smtClean="0"/>
              <a:t>Greater Understanding of Citizens Needs</a:t>
            </a:r>
            <a:endParaRPr lang="en-US" altLang="en-US" dirty="0" smtClean="0"/>
          </a:p>
          <a:p>
            <a:pPr eaLnBrk="1" hangingPunct="1">
              <a:buFontTx/>
              <a:buNone/>
            </a:pPr>
            <a:r>
              <a:rPr lang="en-US" altLang="en-US" sz="1800" dirty="0" smtClean="0"/>
              <a:t>* </a:t>
            </a:r>
            <a:r>
              <a:rPr lang="en-US" altLang="en-US" sz="1400" dirty="0" smtClean="0"/>
              <a:t>Based on Meritalk Research survey of 151 federal IT professionals – The Big Data Gap, May 2012</a:t>
            </a:r>
          </a:p>
          <a:p>
            <a:pPr eaLnBrk="1" hangingPunct="1"/>
            <a:endParaRPr lang="en-US" altLang="en-US" dirty="0" smtClean="0"/>
          </a:p>
          <a:p>
            <a:pPr eaLnBrk="1" hangingPunct="1"/>
            <a:r>
              <a:rPr lang="en-US" altLang="en-US" dirty="0" smtClean="0"/>
              <a:t>And, solving critical problems with more data</a:t>
            </a:r>
          </a:p>
          <a:p>
            <a:pPr eaLnBrk="1" hangingPunct="1"/>
            <a:r>
              <a:rPr lang="en-US" altLang="en-US" dirty="0" smtClean="0"/>
              <a:t>Better situational awareness of nature, politics, health, and so on…</a:t>
            </a:r>
          </a:p>
        </p:txBody>
      </p:sp>
    </p:spTree>
    <p:extLst>
      <p:ext uri="{BB962C8B-B14F-4D97-AF65-F5344CB8AC3E}">
        <p14:creationId xmlns:p14="http://schemas.microsoft.com/office/powerpoint/2010/main" val="64169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DD00D5E-29C2-4338-A0E2-6338CD96D898}" type="datetime1">
              <a:rPr lang="en-US" altLang="en-US" sz="1400" smtClean="0"/>
              <a:t>5/16/2021</a:t>
            </a:fld>
            <a:endParaRPr lang="en-US" altLang="en-US" sz="1400" dirty="0" smtClean="0"/>
          </a:p>
        </p:txBody>
      </p:sp>
      <p:sp>
        <p:nvSpPr>
          <p:cNvPr id="1331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133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77E9B5C-1103-4BBC-A86D-6C84A624AB6C}" type="slidenum">
              <a:rPr lang="en-US" altLang="en-US" sz="1400" smtClean="0"/>
              <a:pPr>
                <a:spcBef>
                  <a:spcPct val="0"/>
                </a:spcBef>
                <a:buFontTx/>
                <a:buNone/>
              </a:pPr>
              <a:t>18</a:t>
            </a:fld>
            <a:endParaRPr lang="en-US" altLang="en-US" sz="1400" dirty="0" smtClean="0"/>
          </a:p>
        </p:txBody>
      </p:sp>
      <p:sp>
        <p:nvSpPr>
          <p:cNvPr id="13317" name="Rectangle 2"/>
          <p:cNvSpPr>
            <a:spLocks noGrp="1" noChangeArrowheads="1"/>
          </p:cNvSpPr>
          <p:nvPr>
            <p:ph type="title"/>
          </p:nvPr>
        </p:nvSpPr>
        <p:spPr/>
        <p:txBody>
          <a:bodyPr/>
          <a:lstStyle/>
          <a:p>
            <a:pPr eaLnBrk="1" hangingPunct="1"/>
            <a:r>
              <a:rPr lang="en-US" altLang="en-US" dirty="0" smtClean="0"/>
              <a:t>An Emerging Problem (Still!)</a:t>
            </a:r>
          </a:p>
        </p:txBody>
      </p:sp>
      <p:sp>
        <p:nvSpPr>
          <p:cNvPr id="13318" name="Line 7"/>
          <p:cNvSpPr>
            <a:spLocks noChangeShapeType="1"/>
          </p:cNvSpPr>
          <p:nvPr/>
        </p:nvSpPr>
        <p:spPr bwMode="auto">
          <a:xfrm>
            <a:off x="762000" y="11430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319" name="Line 8"/>
          <p:cNvSpPr>
            <a:spLocks noChangeShapeType="1"/>
          </p:cNvSpPr>
          <p:nvPr/>
        </p:nvSpPr>
        <p:spPr bwMode="auto">
          <a:xfrm>
            <a:off x="762000" y="5638800"/>
            <a:ext cx="693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320" name="TextBox 26"/>
          <p:cNvSpPr txBox="1">
            <a:spLocks noChangeArrowheads="1"/>
          </p:cNvSpPr>
          <p:nvPr/>
        </p:nvSpPr>
        <p:spPr bwMode="auto">
          <a:xfrm rot="-5400000">
            <a:off x="-617537" y="2949575"/>
            <a:ext cx="21209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600" dirty="0">
                <a:solidFill>
                  <a:srgbClr val="3366FF"/>
                </a:solidFill>
                <a:cs typeface="Arial" panose="020B0604020202020204" pitchFamily="34" charset="0"/>
              </a:rPr>
              <a:t>DATA SIZE</a:t>
            </a:r>
          </a:p>
        </p:txBody>
      </p:sp>
      <p:sp>
        <p:nvSpPr>
          <p:cNvPr id="13321" name="Text Box 11"/>
          <p:cNvSpPr txBox="1">
            <a:spLocks noChangeArrowheads="1"/>
          </p:cNvSpPr>
          <p:nvPr/>
        </p:nvSpPr>
        <p:spPr bwMode="auto">
          <a:xfrm>
            <a:off x="1660525" y="5599113"/>
            <a:ext cx="666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3366FF"/>
                </a:solidFill>
              </a:rPr>
              <a:t>Now</a:t>
            </a:r>
          </a:p>
        </p:txBody>
      </p:sp>
      <p:sp>
        <p:nvSpPr>
          <p:cNvPr id="13322" name="Text Box 12"/>
          <p:cNvSpPr txBox="1">
            <a:spLocks noChangeArrowheads="1"/>
          </p:cNvSpPr>
          <p:nvPr/>
        </p:nvSpPr>
        <p:spPr bwMode="auto">
          <a:xfrm>
            <a:off x="3946525" y="5599113"/>
            <a:ext cx="755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336600"/>
                </a:solidFill>
              </a:rPr>
              <a:t>Soon</a:t>
            </a:r>
          </a:p>
        </p:txBody>
      </p:sp>
      <p:sp>
        <p:nvSpPr>
          <p:cNvPr id="13323" name="Text Box 13"/>
          <p:cNvSpPr txBox="1">
            <a:spLocks noChangeArrowheads="1"/>
          </p:cNvSpPr>
          <p:nvPr/>
        </p:nvSpPr>
        <p:spPr bwMode="auto">
          <a:xfrm>
            <a:off x="6613525" y="5599113"/>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CC6600"/>
                </a:solidFill>
              </a:rPr>
              <a:t>The Future</a:t>
            </a:r>
          </a:p>
        </p:txBody>
      </p:sp>
      <p:pic>
        <p:nvPicPr>
          <p:cNvPr id="16" name="Picture 15" descr="GraphBigData_RELEVANT_FIL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05200"/>
            <a:ext cx="7010400"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GraphBigData_OVERLOAD_LIN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70104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descr="GraphBigData_OVERARROW_RT.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56338" y="2438400"/>
            <a:ext cx="233362"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7" name="Text Box 18"/>
          <p:cNvSpPr txBox="1">
            <a:spLocks noChangeArrowheads="1"/>
          </p:cNvSpPr>
          <p:nvPr/>
        </p:nvSpPr>
        <p:spPr bwMode="auto">
          <a:xfrm>
            <a:off x="2133600" y="4572000"/>
            <a:ext cx="1695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t>Relevant Data</a:t>
            </a:r>
          </a:p>
        </p:txBody>
      </p:sp>
      <p:sp>
        <p:nvSpPr>
          <p:cNvPr id="13328" name="Text Box 19"/>
          <p:cNvSpPr txBox="1">
            <a:spLocks noChangeArrowheads="1"/>
          </p:cNvSpPr>
          <p:nvPr/>
        </p:nvSpPr>
        <p:spPr bwMode="auto">
          <a:xfrm>
            <a:off x="7010400" y="2057400"/>
            <a:ext cx="1111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t>Big Data</a:t>
            </a:r>
          </a:p>
        </p:txBody>
      </p:sp>
      <p:sp>
        <p:nvSpPr>
          <p:cNvPr id="13329" name="Text Box 20"/>
          <p:cNvSpPr txBox="1">
            <a:spLocks noChangeArrowheads="1"/>
          </p:cNvSpPr>
          <p:nvPr/>
        </p:nvSpPr>
        <p:spPr bwMode="auto">
          <a:xfrm>
            <a:off x="4632325" y="3541713"/>
            <a:ext cx="1441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FF9900"/>
                </a:solidFill>
              </a:rPr>
              <a:t>Information</a:t>
            </a:r>
          </a:p>
          <a:p>
            <a:pPr eaLnBrk="1" hangingPunct="1">
              <a:spcBef>
                <a:spcPct val="0"/>
              </a:spcBef>
              <a:buFontTx/>
              <a:buNone/>
            </a:pPr>
            <a:r>
              <a:rPr lang="en-US" altLang="en-US" sz="1800" b="1" dirty="0">
                <a:solidFill>
                  <a:srgbClr val="FF9900"/>
                </a:solidFill>
              </a:rPr>
              <a:t>Overload</a:t>
            </a:r>
          </a:p>
        </p:txBody>
      </p:sp>
      <p:sp>
        <p:nvSpPr>
          <p:cNvPr id="13330" name="Text Box 21"/>
          <p:cNvSpPr txBox="1">
            <a:spLocks noChangeArrowheads="1"/>
          </p:cNvSpPr>
          <p:nvPr/>
        </p:nvSpPr>
        <p:spPr bwMode="auto">
          <a:xfrm>
            <a:off x="914400" y="1143000"/>
            <a:ext cx="52895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t>Big Data existed but often went unanalyzed. Why?</a:t>
            </a:r>
          </a:p>
          <a:p>
            <a:pPr eaLnBrk="1" hangingPunct="1">
              <a:spcBef>
                <a:spcPct val="0"/>
              </a:spcBef>
              <a:buFontTx/>
              <a:buChar char="-"/>
            </a:pPr>
            <a:r>
              <a:rPr lang="en-US" altLang="en-US" sz="1800" dirty="0"/>
              <a:t> Too large to manage</a:t>
            </a:r>
          </a:p>
          <a:p>
            <a:pPr eaLnBrk="1" hangingPunct="1">
              <a:spcBef>
                <a:spcPct val="0"/>
              </a:spcBef>
              <a:buFontTx/>
              <a:buChar char="-"/>
            </a:pPr>
            <a:r>
              <a:rPr lang="en-US" altLang="en-US" sz="1800" dirty="0"/>
              <a:t> Too much and too costly to store</a:t>
            </a:r>
          </a:p>
          <a:p>
            <a:pPr eaLnBrk="1" hangingPunct="1">
              <a:spcBef>
                <a:spcPct val="0"/>
              </a:spcBef>
              <a:buFontTx/>
              <a:buChar char="-"/>
            </a:pPr>
            <a:r>
              <a:rPr lang="en-US" altLang="en-US" sz="1800" dirty="0"/>
              <a:t> Lack of “analytic ability/power/time” to use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8"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500"/>
                                        <p:tgtEl>
                                          <p:spTgt spid="19"/>
                                        </p:tgtEl>
                                      </p:cBhvr>
                                    </p:animEffect>
                                  </p:childTnLst>
                                </p:cTn>
                              </p:par>
                              <p:par>
                                <p:cTn id="11" presetID="6" presetClass="entr" presetSubtype="32"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ircle(out)">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AC8725B-C946-45C9-ACB9-56125B432E3C}" type="datetime1">
              <a:rPr lang="en-US" altLang="en-US" sz="1400" smtClean="0"/>
              <a:t>5/16/2021</a:t>
            </a:fld>
            <a:endParaRPr lang="en-US" altLang="en-US" sz="1400" dirty="0" smtClean="0"/>
          </a:p>
        </p:txBody>
      </p:sp>
      <p:sp>
        <p:nvSpPr>
          <p:cNvPr id="1945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1946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E5D75C1-65BC-42EC-9479-C233CEC55B9E}" type="slidenum">
              <a:rPr lang="en-US" altLang="en-US" sz="1400" smtClean="0"/>
              <a:pPr>
                <a:spcBef>
                  <a:spcPct val="0"/>
                </a:spcBef>
                <a:buFontTx/>
                <a:buNone/>
              </a:pPr>
              <a:t>19</a:t>
            </a:fld>
            <a:endParaRPr lang="en-US" altLang="en-US" sz="1400" dirty="0" smtClean="0"/>
          </a:p>
        </p:txBody>
      </p:sp>
      <p:sp>
        <p:nvSpPr>
          <p:cNvPr id="19461" name="Rectangle 2"/>
          <p:cNvSpPr>
            <a:spLocks noGrp="1" noChangeArrowheads="1"/>
          </p:cNvSpPr>
          <p:nvPr>
            <p:ph type="title"/>
          </p:nvPr>
        </p:nvSpPr>
        <p:spPr/>
        <p:txBody>
          <a:bodyPr/>
          <a:lstStyle/>
          <a:p>
            <a:pPr eaLnBrk="1" hangingPunct="1"/>
            <a:r>
              <a:rPr lang="en-US" altLang="en-US" sz="2800" dirty="0" smtClean="0">
                <a:solidFill>
                  <a:schemeClr val="tx1"/>
                </a:solidFill>
                <a:latin typeface="Comic Sans MS" panose="030F0702030302020204" pitchFamily="66" charset="0"/>
              </a:rPr>
              <a:t>The Analytics Cycle</a:t>
            </a:r>
          </a:p>
        </p:txBody>
      </p:sp>
      <p:sp>
        <p:nvSpPr>
          <p:cNvPr id="19462" name="Rectangle 3"/>
          <p:cNvSpPr>
            <a:spLocks noGrp="1" noChangeArrowheads="1"/>
          </p:cNvSpPr>
          <p:nvPr>
            <p:ph type="body" idx="1"/>
          </p:nvPr>
        </p:nvSpPr>
        <p:spPr/>
        <p:txBody>
          <a:bodyPr/>
          <a:lstStyle/>
          <a:p>
            <a:pPr marL="457200" indent="-457200" eaLnBrk="1" hangingPunct="1">
              <a:buClr>
                <a:schemeClr val="tx1"/>
              </a:buClr>
              <a:buFontTx/>
              <a:buAutoNum type="arabicPeriod"/>
            </a:pPr>
            <a:r>
              <a:rPr kumimoji="1" lang="en-US" altLang="en-US" sz="1600" dirty="0" smtClean="0"/>
              <a:t>Formulate a business or domain </a:t>
            </a:r>
            <a:r>
              <a:rPr kumimoji="1" lang="en-US" altLang="en-US" sz="1600" dirty="0" smtClean="0">
                <a:solidFill>
                  <a:srgbClr val="C00000"/>
                </a:solidFill>
              </a:rPr>
              <a:t>question/problem</a:t>
            </a:r>
          </a:p>
          <a:p>
            <a:pPr marL="457200" indent="-457200" eaLnBrk="1" hangingPunct="1">
              <a:buClr>
                <a:schemeClr val="tx1"/>
              </a:buClr>
              <a:buFontTx/>
              <a:buAutoNum type="arabicPeriod"/>
            </a:pPr>
            <a:r>
              <a:rPr kumimoji="1" lang="en-US" altLang="en-US" sz="1600" dirty="0" smtClean="0">
                <a:solidFill>
                  <a:srgbClr val="C00000"/>
                </a:solidFill>
              </a:rPr>
              <a:t>Identify</a:t>
            </a:r>
            <a:r>
              <a:rPr kumimoji="1" lang="en-US" altLang="en-US" sz="1600" dirty="0" smtClean="0"/>
              <a:t>, </a:t>
            </a:r>
            <a:r>
              <a:rPr kumimoji="1" lang="en-US" altLang="en-US" sz="1600" dirty="0" smtClean="0">
                <a:solidFill>
                  <a:srgbClr val="C00000"/>
                </a:solidFill>
              </a:rPr>
              <a:t>gather</a:t>
            </a:r>
            <a:r>
              <a:rPr kumimoji="1" lang="en-US" altLang="en-US" sz="1600" dirty="0" smtClean="0"/>
              <a:t>, </a:t>
            </a:r>
            <a:r>
              <a:rPr kumimoji="1" lang="en-US" altLang="en-US" sz="1600" dirty="0" smtClean="0">
                <a:solidFill>
                  <a:srgbClr val="C00000"/>
                </a:solidFill>
              </a:rPr>
              <a:t>cleanse</a:t>
            </a:r>
            <a:r>
              <a:rPr kumimoji="1" lang="en-US" altLang="en-US" sz="1600" dirty="0" smtClean="0"/>
              <a:t> and </a:t>
            </a:r>
            <a:r>
              <a:rPr kumimoji="1" lang="en-US" altLang="en-US" sz="1600" dirty="0" smtClean="0">
                <a:solidFill>
                  <a:srgbClr val="C00000"/>
                </a:solidFill>
              </a:rPr>
              <a:t>prepare</a:t>
            </a:r>
            <a:r>
              <a:rPr kumimoji="1" lang="en-US" altLang="en-US" sz="1600" dirty="0" smtClean="0"/>
              <a:t> the </a:t>
            </a:r>
            <a:r>
              <a:rPr kumimoji="1" lang="en-US" altLang="en-US" sz="1600" dirty="0" smtClean="0">
                <a:solidFill>
                  <a:srgbClr val="C00000"/>
                </a:solidFill>
              </a:rPr>
              <a:t>data</a:t>
            </a:r>
            <a:r>
              <a:rPr kumimoji="1" lang="en-US" altLang="en-US" sz="1600" dirty="0" smtClean="0"/>
              <a:t> available to answer the question</a:t>
            </a:r>
          </a:p>
          <a:p>
            <a:pPr marL="457200" indent="-457200" eaLnBrk="1" hangingPunct="1">
              <a:buClr>
                <a:schemeClr val="tx1"/>
              </a:buClr>
              <a:buFontTx/>
              <a:buAutoNum type="arabicPeriod"/>
            </a:pPr>
            <a:r>
              <a:rPr kumimoji="1" lang="en-US" altLang="en-US" sz="1600" dirty="0" smtClean="0"/>
              <a:t>Analyze the data</a:t>
            </a:r>
          </a:p>
          <a:p>
            <a:pPr marL="838200" lvl="1" indent="-381000" eaLnBrk="1" hangingPunct="1">
              <a:buClr>
                <a:schemeClr val="tx1"/>
              </a:buClr>
              <a:buSzPct val="125000"/>
              <a:buFont typeface="Arial" panose="020B0604020202020204" pitchFamily="34" charset="0"/>
              <a:buChar char="•"/>
            </a:pPr>
            <a:r>
              <a:rPr kumimoji="1" lang="en-US" altLang="en-US" sz="1600" dirty="0" smtClean="0">
                <a:solidFill>
                  <a:srgbClr val="002060"/>
                </a:solidFill>
              </a:rPr>
              <a:t>Descriptive Analytics:</a:t>
            </a:r>
          </a:p>
          <a:p>
            <a:pPr marL="1257300" lvl="2" indent="-342900" eaLnBrk="1" hangingPunct="1">
              <a:buClr>
                <a:schemeClr val="tx1"/>
              </a:buClr>
              <a:buFont typeface="Wingdings" panose="05000000000000000000" pitchFamily="2" charset="2"/>
              <a:buChar char="ü"/>
            </a:pPr>
            <a:r>
              <a:rPr kumimoji="1" lang="en-US" altLang="en-US" sz="1600" dirty="0" smtClean="0"/>
              <a:t>Familiarize yourself with the data (descriptives,  correlations, factor analysis, cluster analysis, etc.)</a:t>
            </a:r>
          </a:p>
          <a:p>
            <a:pPr marL="1257300" lvl="2" indent="-342900" eaLnBrk="1" hangingPunct="1">
              <a:buClr>
                <a:schemeClr val="tx1"/>
              </a:buClr>
              <a:buFont typeface="Wingdings" panose="05000000000000000000" pitchFamily="2" charset="2"/>
              <a:buChar char="ü"/>
            </a:pPr>
            <a:r>
              <a:rPr kumimoji="1" lang="en-US" altLang="en-US" sz="1600" dirty="0" smtClean="0">
                <a:solidFill>
                  <a:srgbClr val="C00000"/>
                </a:solidFill>
              </a:rPr>
              <a:t>Generate hypotheses</a:t>
            </a:r>
            <a:r>
              <a:rPr kumimoji="1" lang="en-US" altLang="en-US" sz="1600" dirty="0" smtClean="0"/>
              <a:t> (data mining, patterns, trends, etc.)</a:t>
            </a:r>
          </a:p>
          <a:p>
            <a:pPr marL="838200" lvl="1" indent="-381000" eaLnBrk="1" hangingPunct="1">
              <a:buClr>
                <a:schemeClr val="tx1"/>
              </a:buClr>
              <a:buSzPct val="125000"/>
              <a:buFont typeface="Arial" panose="020B0604020202020204" pitchFamily="34" charset="0"/>
              <a:buChar char="•"/>
            </a:pPr>
            <a:r>
              <a:rPr kumimoji="1" lang="en-US" altLang="en-US" sz="1600" dirty="0" smtClean="0">
                <a:solidFill>
                  <a:srgbClr val="002060"/>
                </a:solidFill>
              </a:rPr>
              <a:t>Predictive Analytics</a:t>
            </a:r>
          </a:p>
          <a:p>
            <a:pPr marL="1257300" lvl="2" indent="-342900" eaLnBrk="1" hangingPunct="1">
              <a:buClr>
                <a:schemeClr val="tx1"/>
              </a:buClr>
              <a:buFont typeface="Wingdings" panose="05000000000000000000" pitchFamily="2" charset="2"/>
              <a:buChar char="ü"/>
            </a:pPr>
            <a:r>
              <a:rPr kumimoji="1" lang="en-US" altLang="en-US" sz="1600" dirty="0" smtClean="0">
                <a:solidFill>
                  <a:srgbClr val="C00000"/>
                </a:solidFill>
              </a:rPr>
              <a:t>Develop and formulate hypotheses</a:t>
            </a:r>
          </a:p>
          <a:p>
            <a:pPr marL="1257300" lvl="2" indent="-342900" eaLnBrk="1" hangingPunct="1">
              <a:buClr>
                <a:schemeClr val="tx1"/>
              </a:buClr>
              <a:buFont typeface="Wingdings" panose="05000000000000000000" pitchFamily="2" charset="2"/>
              <a:buChar char="ü"/>
            </a:pPr>
            <a:r>
              <a:rPr kumimoji="1" lang="en-US" altLang="en-US" sz="1600" dirty="0" smtClean="0"/>
              <a:t>Identify the most suitable analytic methods</a:t>
            </a:r>
          </a:p>
          <a:p>
            <a:pPr marL="1257300" lvl="2" indent="-342900" eaLnBrk="1" hangingPunct="1">
              <a:buClr>
                <a:schemeClr val="tx1"/>
              </a:buClr>
              <a:buFont typeface="Wingdings" panose="05000000000000000000" pitchFamily="2" charset="2"/>
              <a:buChar char="ü"/>
            </a:pPr>
            <a:r>
              <a:rPr kumimoji="1" lang="en-US" altLang="en-US" sz="1600" dirty="0" smtClean="0"/>
              <a:t>Develop analytic models: multivariate regression, logistic regression, forecasting, non-linear models, classification trees, etc.</a:t>
            </a:r>
          </a:p>
          <a:p>
            <a:pPr marL="1257300" lvl="2" indent="-342900" eaLnBrk="1" hangingPunct="1">
              <a:buClr>
                <a:schemeClr val="tx1"/>
              </a:buClr>
              <a:buFont typeface="Wingdings" panose="05000000000000000000" pitchFamily="2" charset="2"/>
              <a:buChar char="ü"/>
            </a:pPr>
            <a:r>
              <a:rPr kumimoji="1" lang="en-US" altLang="en-US" sz="1600" dirty="0" smtClean="0"/>
              <a:t>Run the models and generate predictions</a:t>
            </a:r>
          </a:p>
          <a:p>
            <a:pPr marL="838200" lvl="1" indent="-381000" eaLnBrk="1" hangingPunct="1">
              <a:buClr>
                <a:schemeClr val="tx1"/>
              </a:buClr>
              <a:buSzPct val="125000"/>
              <a:buFont typeface="Arial" panose="020B0604020202020204" pitchFamily="34" charset="0"/>
              <a:buChar char="•"/>
            </a:pPr>
            <a:r>
              <a:rPr kumimoji="1" lang="en-US" altLang="en-US" sz="1600" dirty="0" smtClean="0">
                <a:solidFill>
                  <a:srgbClr val="002060"/>
                </a:solidFill>
              </a:rPr>
              <a:t>Prescriptive Analytics:</a:t>
            </a:r>
          </a:p>
          <a:p>
            <a:pPr marL="1257300" lvl="2" indent="-342900" eaLnBrk="1" hangingPunct="1">
              <a:buClr>
                <a:schemeClr val="tx1"/>
              </a:buClr>
              <a:buFont typeface="Wingdings" panose="05000000000000000000" pitchFamily="2" charset="2"/>
              <a:buChar char="ü"/>
            </a:pPr>
            <a:r>
              <a:rPr kumimoji="1" lang="en-US" altLang="en-US" sz="1600" dirty="0" smtClean="0"/>
              <a:t>Develop decision and optimization models</a:t>
            </a:r>
          </a:p>
          <a:p>
            <a:pPr marL="1257300" lvl="2" indent="-342900" eaLnBrk="1" hangingPunct="1">
              <a:buClr>
                <a:schemeClr val="tx1"/>
              </a:buClr>
              <a:buFont typeface="Wingdings" panose="05000000000000000000" pitchFamily="2" charset="2"/>
              <a:buChar char="ü"/>
            </a:pPr>
            <a:r>
              <a:rPr kumimoji="1" lang="en-US" altLang="en-US" sz="1600" dirty="0" smtClean="0"/>
              <a:t>Use machine learning to program decisions</a:t>
            </a:r>
          </a:p>
          <a:p>
            <a:pPr marL="457200" indent="-457200" eaLnBrk="1" hangingPunct="1">
              <a:buClr>
                <a:schemeClr val="tx1"/>
              </a:buClr>
              <a:buFontTx/>
              <a:buAutoNum type="arabicPeriod"/>
            </a:pPr>
            <a:r>
              <a:rPr kumimoji="1" lang="en-US" altLang="en-US" sz="1600" dirty="0" smtClean="0"/>
              <a:t>Write up conclusions and recommendations</a:t>
            </a:r>
            <a:endParaRPr lang="en-US" altLang="en-US" dirty="0"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Book – Two Volumes</a:t>
            </a:r>
            <a:endParaRPr lang="en-US" dirty="0"/>
          </a:p>
        </p:txBody>
      </p:sp>
      <p:sp>
        <p:nvSpPr>
          <p:cNvPr id="4" name="Date Placeholder 3"/>
          <p:cNvSpPr>
            <a:spLocks noGrp="1"/>
          </p:cNvSpPr>
          <p:nvPr>
            <p:ph type="dt" sz="half" idx="10"/>
          </p:nvPr>
        </p:nvSpPr>
        <p:spPr/>
        <p:txBody>
          <a:bodyPr/>
          <a:lstStyle/>
          <a:p>
            <a:pPr>
              <a:defRPr/>
            </a:pPr>
            <a:fld id="{BBC1A13C-1617-45B5-8CB8-ABC67F69FF1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2</a:t>
            </a:fld>
            <a:endParaRPr lang="en-US" altLang="en-US" dirty="0"/>
          </a:p>
        </p:txBody>
      </p:sp>
      <p:pic>
        <p:nvPicPr>
          <p:cNvPr id="8" name="Content Placeholder 7"/>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33400" y="986631"/>
            <a:ext cx="3378607" cy="5135562"/>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03604" y="911225"/>
            <a:ext cx="3454496" cy="5334000"/>
          </a:xfrm>
          <a:prstGeom prst="rect">
            <a:avLst/>
          </a:prstGeom>
        </p:spPr>
      </p:pic>
    </p:spTree>
    <p:extLst>
      <p:ext uri="{BB962C8B-B14F-4D97-AF65-F5344CB8AC3E}">
        <p14:creationId xmlns:p14="http://schemas.microsoft.com/office/powerpoint/2010/main" val="2286868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A1880F1-B248-410F-8B30-255D0BBFE2E2}" type="datetime1">
              <a:rPr lang="en-US" altLang="en-US" sz="1400" smtClean="0"/>
              <a:t>5/16/2021</a:t>
            </a:fld>
            <a:endParaRPr lang="en-US" altLang="en-US" sz="1400" dirty="0" smtClean="0"/>
          </a:p>
        </p:txBody>
      </p:sp>
      <p:sp>
        <p:nvSpPr>
          <p:cNvPr id="1843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84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8AC7941-50BD-4731-96EB-6466D5D4E92E}" type="slidenum">
              <a:rPr lang="en-US" altLang="en-US" sz="1400" smtClean="0"/>
              <a:pPr>
                <a:spcBef>
                  <a:spcPct val="0"/>
                </a:spcBef>
                <a:buFontTx/>
                <a:buNone/>
              </a:pPr>
              <a:t>20</a:t>
            </a:fld>
            <a:endParaRPr lang="en-US" altLang="en-US" sz="1400" dirty="0" smtClean="0"/>
          </a:p>
        </p:txBody>
      </p:sp>
      <p:sp>
        <p:nvSpPr>
          <p:cNvPr id="18437" name="Rectangle 2"/>
          <p:cNvSpPr>
            <a:spLocks noGrp="1" noChangeArrowheads="1"/>
          </p:cNvSpPr>
          <p:nvPr>
            <p:ph type="title"/>
          </p:nvPr>
        </p:nvSpPr>
        <p:spPr/>
        <p:txBody>
          <a:bodyPr/>
          <a:lstStyle/>
          <a:p>
            <a:pPr eaLnBrk="1" hangingPunct="1"/>
            <a:r>
              <a:rPr lang="en-US" altLang="en-US" dirty="0" smtClean="0"/>
              <a:t>What Is Analytics?</a:t>
            </a:r>
          </a:p>
        </p:txBody>
      </p:sp>
      <p:sp>
        <p:nvSpPr>
          <p:cNvPr id="18438" name="Rectangle 3"/>
          <p:cNvSpPr>
            <a:spLocks noGrp="1" noChangeArrowheads="1"/>
          </p:cNvSpPr>
          <p:nvPr>
            <p:ph type="body" idx="1"/>
          </p:nvPr>
        </p:nvSpPr>
        <p:spPr/>
        <p:txBody>
          <a:bodyPr/>
          <a:lstStyle/>
          <a:p>
            <a:pPr eaLnBrk="1" hangingPunct="1">
              <a:spcAft>
                <a:spcPts val="563"/>
              </a:spcAft>
              <a:buClr>
                <a:schemeClr val="tx1"/>
              </a:buClr>
            </a:pPr>
            <a:r>
              <a:rPr kumimoji="1" lang="en-US" altLang="en-US" b="1" dirty="0" smtClean="0">
                <a:solidFill>
                  <a:srgbClr val="002060"/>
                </a:solidFill>
              </a:rPr>
              <a:t>It is the scientific process of transforming data into insight for making better decisions</a:t>
            </a:r>
            <a:r>
              <a:rPr kumimoji="1" lang="en-US" altLang="en-US" dirty="0" smtClean="0">
                <a:solidFill>
                  <a:srgbClr val="002060"/>
                </a:solidFill>
              </a:rPr>
              <a:t> (INFORMS)</a:t>
            </a:r>
            <a:endParaRPr kumimoji="1" lang="en-US" altLang="en-US" sz="1900" dirty="0" smtClean="0">
              <a:solidFill>
                <a:srgbClr val="006600"/>
              </a:solidFill>
            </a:endParaRPr>
          </a:p>
          <a:p>
            <a:pPr lvl="1" eaLnBrk="1" hangingPunct="1">
              <a:spcAft>
                <a:spcPts val="563"/>
              </a:spcAft>
              <a:buClr>
                <a:schemeClr val="tx1"/>
              </a:buClr>
            </a:pPr>
            <a:r>
              <a:rPr kumimoji="1" lang="en-US" altLang="en-US" dirty="0" smtClean="0"/>
              <a:t>Still in the </a:t>
            </a:r>
            <a:r>
              <a:rPr kumimoji="1" lang="en-US" altLang="en-US" dirty="0" smtClean="0">
                <a:solidFill>
                  <a:srgbClr val="C00000"/>
                </a:solidFill>
              </a:rPr>
              <a:t>“emerging state“</a:t>
            </a:r>
          </a:p>
          <a:p>
            <a:pPr lvl="1" eaLnBrk="1" hangingPunct="1">
              <a:spcAft>
                <a:spcPts val="563"/>
              </a:spcAft>
              <a:buClr>
                <a:schemeClr val="tx1"/>
              </a:buClr>
              <a:buFontTx/>
              <a:buNone/>
            </a:pPr>
            <a:r>
              <a:rPr kumimoji="1" lang="en-US" altLang="en-US" sz="1700" dirty="0" smtClean="0">
                <a:solidFill>
                  <a:srgbClr val="006600"/>
                </a:solidFill>
              </a:rPr>
              <a:t>	 (Bloomberg Businessweek survey of 930 businesses)</a:t>
            </a:r>
            <a:endParaRPr kumimoji="1" lang="en-US" altLang="en-US" sz="1700" dirty="0" smtClean="0">
              <a:solidFill>
                <a:srgbClr val="C00000"/>
              </a:solidFill>
            </a:endParaRPr>
          </a:p>
          <a:p>
            <a:pPr eaLnBrk="1" hangingPunct="1">
              <a:buClr>
                <a:schemeClr val="tx1"/>
              </a:buClr>
            </a:pPr>
            <a:r>
              <a:rPr kumimoji="1" lang="en-US" altLang="en-US" sz="2000" dirty="0" smtClean="0">
                <a:solidFill>
                  <a:srgbClr val="C00000"/>
                </a:solidFill>
              </a:rPr>
              <a:t>There is a Lack of analytical talent </a:t>
            </a:r>
            <a:r>
              <a:rPr kumimoji="1" lang="en-US" altLang="en-US" sz="2000" dirty="0">
                <a:solidFill>
                  <a:srgbClr val="006600"/>
                </a:solidFill>
              </a:rPr>
              <a:t>(McKinsey Global Institute, 2011</a:t>
            </a:r>
            <a:r>
              <a:rPr kumimoji="1" lang="en-US" altLang="en-US" sz="2000" dirty="0" smtClean="0">
                <a:solidFill>
                  <a:srgbClr val="006600"/>
                </a:solidFill>
              </a:rPr>
              <a:t>)</a:t>
            </a:r>
            <a:r>
              <a:rPr kumimoji="1" lang="en-US" altLang="en-US" sz="2000" dirty="0" smtClean="0">
                <a:solidFill>
                  <a:srgbClr val="C00000"/>
                </a:solidFill>
              </a:rPr>
              <a:t>:</a:t>
            </a:r>
          </a:p>
          <a:p>
            <a:pPr lvl="1" eaLnBrk="1" hangingPunct="1">
              <a:buClr>
                <a:schemeClr val="tx1"/>
              </a:buClr>
            </a:pPr>
            <a:r>
              <a:rPr kumimoji="1" lang="en-US" altLang="en-US" sz="1800" dirty="0" smtClean="0"/>
              <a:t>By  2018, the US faces a shortage of 140,000 to 190,000 people with </a:t>
            </a:r>
            <a:r>
              <a:rPr kumimoji="1" lang="en-US" altLang="en-US" sz="1800" u="sng" dirty="0" smtClean="0"/>
              <a:t>deep</a:t>
            </a:r>
            <a:r>
              <a:rPr kumimoji="1" lang="en-US" altLang="en-US" sz="1800" dirty="0" smtClean="0"/>
              <a:t> analytical skills</a:t>
            </a:r>
          </a:p>
          <a:p>
            <a:pPr lvl="1" eaLnBrk="1" hangingPunct="1">
              <a:buClr>
                <a:schemeClr val="tx1"/>
              </a:buClr>
            </a:pPr>
            <a:r>
              <a:rPr kumimoji="1" lang="en-US" altLang="en-US" sz="1800" dirty="0" smtClean="0"/>
              <a:t>Oooops! It’s worse than that, but no exact numbers…</a:t>
            </a:r>
          </a:p>
          <a:p>
            <a:pPr lvl="1" eaLnBrk="1" hangingPunct="1">
              <a:buClr>
                <a:schemeClr val="tx1"/>
              </a:buClr>
            </a:pPr>
            <a:r>
              <a:rPr kumimoji="1" lang="en-US" altLang="en-US" sz="1800" dirty="0" smtClean="0"/>
              <a:t>And, 1.5 million managers and analysts to analyze big data and make decisions </a:t>
            </a:r>
            <a:r>
              <a:rPr kumimoji="1" lang="en-US" altLang="en-US" sz="1800" u="sng" dirty="0" smtClean="0">
                <a:solidFill>
                  <a:srgbClr val="006600"/>
                </a:solidFill>
              </a:rPr>
              <a:t>Are you maybe one of these</a:t>
            </a:r>
            <a:r>
              <a:rPr kumimoji="1" lang="en-US" altLang="en-US" sz="1800" dirty="0" smtClean="0">
                <a:solidFill>
                  <a:srgbClr val="006600"/>
                </a:solidFill>
              </a:rPr>
              <a:t>??</a:t>
            </a:r>
          </a:p>
          <a:p>
            <a:pPr eaLnBrk="1" hangingPunct="1">
              <a:buClr>
                <a:schemeClr val="tx1"/>
              </a:buClr>
            </a:pPr>
            <a:r>
              <a:rPr kumimoji="1" lang="en-US" altLang="en-US" sz="2000" dirty="0" smtClean="0">
                <a:solidFill>
                  <a:srgbClr val="006600"/>
                </a:solidFill>
              </a:rPr>
              <a:t>New analytics are being developed and applied to new domains – every day</a:t>
            </a:r>
          </a:p>
          <a:p>
            <a:pPr eaLnBrk="1" hangingPunct="1">
              <a:buClr>
                <a:schemeClr val="tx1"/>
              </a:buClr>
            </a:pPr>
            <a:r>
              <a:rPr kumimoji="1" lang="en-US" altLang="en-US" sz="2000" dirty="0" smtClean="0">
                <a:solidFill>
                  <a:srgbClr val="006600"/>
                </a:solidFill>
              </a:rPr>
              <a:t>Current analytics are continually being revised as better understanding of problems emerges…</a:t>
            </a:r>
          </a:p>
          <a:p>
            <a:pPr eaLnBrk="1" hangingPunct="1"/>
            <a:endParaRPr lang="en-US" altLang="en-US" dirty="0" smtClean="0"/>
          </a:p>
        </p:txBody>
      </p:sp>
    </p:spTree>
    <p:extLst>
      <p:ext uri="{BB962C8B-B14F-4D97-AF65-F5344CB8AC3E}">
        <p14:creationId xmlns:p14="http://schemas.microsoft.com/office/powerpoint/2010/main" val="2412542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E638B89-30C0-4379-975C-8D3805740B6F}" type="datetime1">
              <a:rPr lang="en-US" altLang="en-US" sz="1400" smtClean="0"/>
              <a:t>5/16/2021</a:t>
            </a:fld>
            <a:endParaRPr lang="en-US" altLang="en-US" sz="1400" dirty="0" smtClean="0"/>
          </a:p>
        </p:txBody>
      </p:sp>
      <p:sp>
        <p:nvSpPr>
          <p:cNvPr id="1945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946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02946C8-56DF-4598-89A8-D0B81A280045}" type="slidenum">
              <a:rPr lang="en-US" altLang="en-US" sz="1400" smtClean="0"/>
              <a:pPr>
                <a:spcBef>
                  <a:spcPct val="0"/>
                </a:spcBef>
                <a:buFontTx/>
                <a:buNone/>
              </a:pPr>
              <a:t>21</a:t>
            </a:fld>
            <a:endParaRPr lang="en-US" altLang="en-US" sz="1400" dirty="0" smtClean="0"/>
          </a:p>
        </p:txBody>
      </p:sp>
      <p:sp>
        <p:nvSpPr>
          <p:cNvPr id="19461" name="Rectangle 2"/>
          <p:cNvSpPr>
            <a:spLocks noGrp="1" noChangeArrowheads="1"/>
          </p:cNvSpPr>
          <p:nvPr>
            <p:ph type="title"/>
          </p:nvPr>
        </p:nvSpPr>
        <p:spPr/>
        <p:txBody>
          <a:bodyPr/>
          <a:lstStyle/>
          <a:p>
            <a:pPr eaLnBrk="1" hangingPunct="1"/>
            <a:r>
              <a:rPr lang="en-US" altLang="en-US" dirty="0" smtClean="0"/>
              <a:t>Goal: Transforming Data To Knowledge</a:t>
            </a:r>
          </a:p>
        </p:txBody>
      </p:sp>
      <p:pic>
        <p:nvPicPr>
          <p:cNvPr id="19462" name="Picture 4" descr="Data2Knowlede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24865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Rectangle 5"/>
          <p:cNvSpPr>
            <a:spLocks noChangeArrowheads="1"/>
          </p:cNvSpPr>
          <p:nvPr/>
        </p:nvSpPr>
        <p:spPr bwMode="auto">
          <a:xfrm>
            <a:off x="1447800" y="4572000"/>
            <a:ext cx="6248400"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85000"/>
              </a:lnSpc>
              <a:spcBef>
                <a:spcPct val="30000"/>
              </a:spcBef>
              <a:buClr>
                <a:schemeClr val="folHlink"/>
              </a:buClr>
              <a:buFontTx/>
              <a:buNone/>
            </a:pPr>
            <a:r>
              <a:rPr lang="en-US" altLang="en-US" sz="2000" b="1" dirty="0">
                <a:solidFill>
                  <a:srgbClr val="0000FF"/>
                </a:solidFill>
              </a:rPr>
              <a:t>Data – Information – Knowledge – Action/Decision</a:t>
            </a:r>
          </a:p>
        </p:txBody>
      </p:sp>
      <p:sp>
        <p:nvSpPr>
          <p:cNvPr id="19464" name="Text Box 11"/>
          <p:cNvSpPr txBox="1">
            <a:spLocks noChangeArrowheads="1"/>
          </p:cNvSpPr>
          <p:nvPr/>
        </p:nvSpPr>
        <p:spPr bwMode="auto">
          <a:xfrm>
            <a:off x="457200" y="5105400"/>
            <a:ext cx="75596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i="1" u="sng" dirty="0">
                <a:solidFill>
                  <a:srgbClr val="CC0000"/>
                </a:solidFill>
              </a:rPr>
              <a:t>Realize that data is the only resource that humans have that the act of consumption creates more of the resource!!</a:t>
            </a:r>
          </a:p>
        </p:txBody>
      </p:sp>
      <p:sp>
        <p:nvSpPr>
          <p:cNvPr id="19465" name="Line 7"/>
          <p:cNvSpPr>
            <a:spLocks noChangeShapeType="1"/>
          </p:cNvSpPr>
          <p:nvPr/>
        </p:nvSpPr>
        <p:spPr bwMode="auto">
          <a:xfrm flipH="1" flipV="1">
            <a:off x="4572000" y="5718316"/>
            <a:ext cx="1600200" cy="304800"/>
          </a:xfrm>
          <a:prstGeom prst="line">
            <a:avLst/>
          </a:prstGeom>
          <a:noFill/>
          <a:ln w="28575">
            <a:solidFill>
              <a:srgbClr val="C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9466" name="Text Box 9"/>
          <p:cNvSpPr txBox="1">
            <a:spLocks noChangeArrowheads="1"/>
          </p:cNvSpPr>
          <p:nvPr/>
        </p:nvSpPr>
        <p:spPr bwMode="auto">
          <a:xfrm>
            <a:off x="6156325" y="5726113"/>
            <a:ext cx="19161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2000" dirty="0"/>
              <a:t>Very Important!</a:t>
            </a:r>
          </a:p>
        </p:txBody>
      </p:sp>
    </p:spTree>
    <p:extLst>
      <p:ext uri="{BB962C8B-B14F-4D97-AF65-F5344CB8AC3E}">
        <p14:creationId xmlns:p14="http://schemas.microsoft.com/office/powerpoint/2010/main" val="1199112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DABB191-530B-4380-805F-684CFCBC8968}" type="datetime1">
              <a:rPr lang="en-US" altLang="en-US" sz="1400" smtClean="0"/>
              <a:t>5/16/2021</a:t>
            </a:fld>
            <a:endParaRPr lang="en-US" altLang="en-US" sz="1400" dirty="0" smtClean="0"/>
          </a:p>
        </p:txBody>
      </p:sp>
      <p:sp>
        <p:nvSpPr>
          <p:cNvPr id="2048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04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9460966-77D0-48F7-879B-028D22702039}" type="slidenum">
              <a:rPr lang="en-US" altLang="en-US" sz="1400" smtClean="0"/>
              <a:pPr>
                <a:spcBef>
                  <a:spcPct val="0"/>
                </a:spcBef>
                <a:buFontTx/>
                <a:buNone/>
              </a:pPr>
              <a:t>22</a:t>
            </a:fld>
            <a:endParaRPr lang="en-US" altLang="en-US" sz="1400" dirty="0" smtClean="0"/>
          </a:p>
        </p:txBody>
      </p:sp>
      <p:sp>
        <p:nvSpPr>
          <p:cNvPr id="20485" name="Rectangle 2"/>
          <p:cNvSpPr>
            <a:spLocks noGrp="1" noChangeArrowheads="1"/>
          </p:cNvSpPr>
          <p:nvPr>
            <p:ph type="title"/>
          </p:nvPr>
        </p:nvSpPr>
        <p:spPr/>
        <p:txBody>
          <a:bodyPr/>
          <a:lstStyle/>
          <a:p>
            <a:pPr eaLnBrk="1" hangingPunct="1"/>
            <a:r>
              <a:rPr lang="en-US" altLang="en-US" dirty="0" smtClean="0">
                <a:latin typeface="Comic Sans MS" panose="030F0702030302020204" pitchFamily="66" charset="0"/>
              </a:rPr>
              <a:t>Data Science</a:t>
            </a:r>
          </a:p>
        </p:txBody>
      </p:sp>
      <p:sp>
        <p:nvSpPr>
          <p:cNvPr id="22534" name="Rectangle 3"/>
          <p:cNvSpPr>
            <a:spLocks noGrp="1" noChangeArrowheads="1"/>
          </p:cNvSpPr>
          <p:nvPr>
            <p:ph type="body" idx="1"/>
          </p:nvPr>
        </p:nvSpPr>
        <p:spPr/>
        <p:txBody>
          <a:bodyPr/>
          <a:lstStyle/>
          <a:p>
            <a:pPr eaLnBrk="1" hangingPunct="1">
              <a:buClr>
                <a:schemeClr val="tx1"/>
              </a:buClr>
              <a:defRPr/>
            </a:pPr>
            <a:r>
              <a:rPr kumimoji="1" lang="en-US" altLang="en-US" dirty="0" smtClean="0">
                <a:solidFill>
                  <a:srgbClr val="C00000"/>
                </a:solidFill>
              </a:rPr>
              <a:t>“Is a set of fundamental principles that guide the extraction of knowledge from data.”</a:t>
            </a:r>
          </a:p>
          <a:p>
            <a:pPr marL="0" indent="0" eaLnBrk="1" hangingPunct="1">
              <a:buClr>
                <a:schemeClr val="tx1"/>
              </a:buClr>
              <a:buFontTx/>
              <a:buNone/>
              <a:defRPr/>
            </a:pPr>
            <a:r>
              <a:rPr kumimoji="1" lang="en-US" altLang="en-US" sz="1500" dirty="0">
                <a:solidFill>
                  <a:srgbClr val="C00000"/>
                </a:solidFill>
              </a:rPr>
              <a:t>	</a:t>
            </a:r>
            <a:r>
              <a:rPr kumimoji="1" lang="en-US" altLang="en-US" sz="1500" dirty="0" smtClean="0">
                <a:solidFill>
                  <a:srgbClr val="006600"/>
                </a:solidFill>
              </a:rPr>
              <a:t>(Provost &amp; Fawcett, Data Science for Business)</a:t>
            </a:r>
          </a:p>
          <a:p>
            <a:pPr eaLnBrk="1" hangingPunct="1">
              <a:spcBef>
                <a:spcPct val="0"/>
              </a:spcBef>
              <a:defRPr/>
            </a:pPr>
            <a:endParaRPr lang="en-US" altLang="en-US" sz="2000" dirty="0" smtClean="0"/>
          </a:p>
          <a:p>
            <a:pPr eaLnBrk="1" hangingPunct="1">
              <a:spcBef>
                <a:spcPct val="0"/>
              </a:spcBef>
              <a:defRPr/>
            </a:pPr>
            <a:r>
              <a:rPr lang="en-US" altLang="en-US" sz="2000" dirty="0" smtClean="0"/>
              <a:t>Hal Varian, Mckinsey Quarterly, January 2009:</a:t>
            </a:r>
          </a:p>
          <a:p>
            <a:pPr eaLnBrk="1" hangingPunct="1">
              <a:spcBef>
                <a:spcPct val="0"/>
              </a:spcBef>
              <a:buFontTx/>
              <a:buNone/>
              <a:defRPr/>
            </a:pPr>
            <a:r>
              <a:rPr lang="en-US" altLang="en-US" sz="1800" i="1" dirty="0" smtClean="0"/>
              <a:t>“The sexy job in the next ten years will be statisticians… The ability to take data—to be able to understand it, to process it, to extract value from it, to visualize it, to communicate it—that’s going to be a hugely important skill.”</a:t>
            </a:r>
            <a:endParaRPr lang="en-US" altLang="en-US" sz="2000" dirty="0" smtClean="0"/>
          </a:p>
          <a:p>
            <a:pPr eaLnBrk="1" hangingPunct="1">
              <a:spcBef>
                <a:spcPct val="0"/>
              </a:spcBef>
              <a:buFontTx/>
              <a:buNone/>
              <a:defRPr/>
            </a:pPr>
            <a:r>
              <a:rPr lang="en-US" altLang="en-US" sz="1400" dirty="0" smtClean="0">
                <a:hlinkClick r:id="rId3"/>
              </a:rPr>
              <a:t>http://www.mckinseyquarterly.com/Hal_Varian_on_how_the_Web_challenges_managers_2286</a:t>
            </a:r>
            <a:r>
              <a:rPr lang="en-US" altLang="en-US" sz="1400" dirty="0" smtClean="0"/>
              <a:t> </a:t>
            </a:r>
            <a:endParaRPr lang="en-US" altLang="en-US" sz="1400" i="1" dirty="0" smtClean="0">
              <a:latin typeface="Arial Rounded MT Bold" panose="020F0704030504030204" pitchFamily="34" charset="0"/>
            </a:endParaRPr>
          </a:p>
          <a:p>
            <a:pPr eaLnBrk="1" hangingPunct="1">
              <a:defRPr/>
            </a:pPr>
            <a:endParaRPr lang="en-US" altLang="en-US" sz="1400" dirty="0" smtClean="0"/>
          </a:p>
          <a:p>
            <a:pPr eaLnBrk="1" hangingPunct="1">
              <a:defRPr/>
            </a:pPr>
            <a:r>
              <a:rPr lang="en-US" altLang="en-US" sz="2000" dirty="0" smtClean="0"/>
              <a:t>Maybe not sexy, but certainly lucrative, and challenging in many areas</a:t>
            </a:r>
          </a:p>
          <a:p>
            <a:pPr eaLnBrk="1" hangingPunct="1">
              <a:defRPr/>
            </a:pPr>
            <a:endParaRPr lang="en-US" altLang="en-US" sz="1400" dirty="0" smtClean="0"/>
          </a:p>
          <a:p>
            <a:pPr eaLnBrk="1" hangingPunct="1">
              <a:buFontTx/>
              <a:buNone/>
              <a:defRPr/>
            </a:pPr>
            <a:r>
              <a:rPr lang="en-US" altLang="en-US" sz="1600" dirty="0" smtClean="0"/>
              <a:t>Data scientists have advanced training in multivariate statistics, artificial intelligence, machine learning, mathematical programming, and simulation to perform</a:t>
            </a:r>
          </a:p>
          <a:p>
            <a:pPr eaLnBrk="1" hangingPunct="1">
              <a:buFontTx/>
              <a:buNone/>
              <a:defRPr/>
            </a:pPr>
            <a:r>
              <a:rPr lang="en-US" altLang="en-US" sz="1600" dirty="0"/>
              <a:t>	</a:t>
            </a:r>
            <a:r>
              <a:rPr lang="en-US" altLang="en-US" sz="1600" dirty="0" smtClean="0"/>
              <a:t>descriptive, estimative, and predictive analytics. And, often hold Ph.D.’s</a:t>
            </a:r>
          </a:p>
        </p:txBody>
      </p:sp>
    </p:spTree>
    <p:extLst>
      <p:ext uri="{BB962C8B-B14F-4D97-AF65-F5344CB8AC3E}">
        <p14:creationId xmlns:p14="http://schemas.microsoft.com/office/powerpoint/2010/main" val="383045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B9A6342-D807-4198-8D01-EB31DC5FA34F}" type="datetime1">
              <a:rPr lang="en-US" altLang="en-US" sz="1400" smtClean="0"/>
              <a:t>5/16/2021</a:t>
            </a:fld>
            <a:endParaRPr lang="en-US" altLang="en-US" sz="1400" dirty="0" smtClean="0"/>
          </a:p>
        </p:txBody>
      </p:sp>
      <p:sp>
        <p:nvSpPr>
          <p:cNvPr id="2150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150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574A118-0D5A-47EA-976A-F1FD1DCA5363}" type="slidenum">
              <a:rPr lang="en-US" altLang="en-US" sz="1400" smtClean="0"/>
              <a:pPr>
                <a:spcBef>
                  <a:spcPct val="0"/>
                </a:spcBef>
                <a:buFontTx/>
                <a:buNone/>
              </a:pPr>
              <a:t>23</a:t>
            </a:fld>
            <a:endParaRPr lang="en-US" altLang="en-US" sz="1400" dirty="0" smtClean="0"/>
          </a:p>
        </p:txBody>
      </p:sp>
      <p:sp>
        <p:nvSpPr>
          <p:cNvPr id="21509" name="Rectangle 2"/>
          <p:cNvSpPr>
            <a:spLocks noGrp="1" noChangeArrowheads="1"/>
          </p:cNvSpPr>
          <p:nvPr>
            <p:ph type="title"/>
          </p:nvPr>
        </p:nvSpPr>
        <p:spPr/>
        <p:txBody>
          <a:bodyPr/>
          <a:lstStyle/>
          <a:p>
            <a:pPr eaLnBrk="1" hangingPunct="1"/>
            <a:r>
              <a:rPr lang="en-US" altLang="en-US" sz="2900" dirty="0" smtClean="0">
                <a:latin typeface="Comic Sans MS" panose="030F0702030302020204" pitchFamily="66" charset="0"/>
              </a:rPr>
              <a:t>Data Mining</a:t>
            </a:r>
          </a:p>
        </p:txBody>
      </p:sp>
      <p:sp>
        <p:nvSpPr>
          <p:cNvPr id="21510" name="Rectangle 3"/>
          <p:cNvSpPr>
            <a:spLocks noGrp="1" noChangeArrowheads="1"/>
          </p:cNvSpPr>
          <p:nvPr>
            <p:ph type="body" idx="1"/>
          </p:nvPr>
        </p:nvSpPr>
        <p:spPr/>
        <p:txBody>
          <a:bodyPr/>
          <a:lstStyle/>
          <a:p>
            <a:pPr eaLnBrk="1" hangingPunct="1">
              <a:buClr>
                <a:schemeClr val="tx1"/>
              </a:buClr>
            </a:pPr>
            <a:r>
              <a:rPr kumimoji="1" lang="en-US" altLang="en-US" dirty="0" smtClean="0">
                <a:solidFill>
                  <a:srgbClr val="C00000"/>
                </a:solidFill>
              </a:rPr>
              <a:t>“Is the computational process of discovering trends in data” </a:t>
            </a:r>
            <a:r>
              <a:rPr kumimoji="1" lang="en-US" altLang="en-US" sz="1500" dirty="0" smtClean="0">
                <a:solidFill>
                  <a:srgbClr val="006600"/>
                </a:solidFill>
              </a:rPr>
              <a:t>(ACM)</a:t>
            </a:r>
          </a:p>
          <a:p>
            <a:pPr eaLnBrk="1" hangingPunct="1">
              <a:buClr>
                <a:schemeClr val="tx1"/>
              </a:buClr>
            </a:pPr>
            <a:r>
              <a:rPr kumimoji="1" lang="en-US" altLang="en-US" dirty="0" smtClean="0">
                <a:solidFill>
                  <a:srgbClr val="3399FF"/>
                </a:solidFill>
              </a:rPr>
              <a:t>A subset of Data Science</a:t>
            </a:r>
          </a:p>
          <a:p>
            <a:pPr eaLnBrk="1" hangingPunct="1">
              <a:buClr>
                <a:schemeClr val="tx1"/>
              </a:buClr>
            </a:pPr>
            <a:r>
              <a:rPr kumimoji="1" lang="en-US" altLang="en-US" dirty="0" smtClean="0">
                <a:solidFill>
                  <a:srgbClr val="002060"/>
                </a:solidFill>
              </a:rPr>
              <a:t>It incorporates statistical machine learning, statistics and database systems.</a:t>
            </a:r>
          </a:p>
          <a:p>
            <a:pPr eaLnBrk="1" hangingPunct="1">
              <a:buClr>
                <a:schemeClr val="tx1"/>
              </a:buClr>
            </a:pPr>
            <a:r>
              <a:rPr kumimoji="1" lang="en-US" altLang="en-US" dirty="0" smtClean="0">
                <a:solidFill>
                  <a:srgbClr val="002060"/>
                </a:solidFill>
              </a:rPr>
              <a:t>It is about extracting patterns and knowledge and identifying </a:t>
            </a:r>
            <a:r>
              <a:rPr kumimoji="1" lang="en-US" altLang="en-US" dirty="0" smtClean="0">
                <a:solidFill>
                  <a:srgbClr val="C00000"/>
                </a:solidFill>
              </a:rPr>
              <a:t>previously unknown </a:t>
            </a:r>
            <a:r>
              <a:rPr kumimoji="1" lang="en-US" altLang="en-US" dirty="0" smtClean="0">
                <a:solidFill>
                  <a:srgbClr val="002060"/>
                </a:solidFill>
              </a:rPr>
              <a:t>relationships in the data.</a:t>
            </a:r>
          </a:p>
          <a:p>
            <a:pPr lvl="1" eaLnBrk="1" hangingPunct="1">
              <a:buClr>
                <a:schemeClr val="tx1"/>
              </a:buClr>
            </a:pPr>
            <a:r>
              <a:rPr kumimoji="1" lang="en-US" altLang="en-US" dirty="0" smtClean="0">
                <a:solidFill>
                  <a:srgbClr val="002060"/>
                </a:solidFill>
              </a:rPr>
              <a:t>Cluster analysis; anomaly detections; associations; relations</a:t>
            </a:r>
            <a:endParaRPr kumimoji="1" lang="en-US" altLang="en-US" dirty="0" smtClean="0"/>
          </a:p>
          <a:p>
            <a:pPr eaLnBrk="1" hangingPunct="1">
              <a:buClr>
                <a:schemeClr val="tx1"/>
              </a:buClr>
            </a:pPr>
            <a:r>
              <a:rPr kumimoji="1" lang="en-US" altLang="en-US" dirty="0" smtClean="0">
                <a:solidFill>
                  <a:srgbClr val="002060"/>
                </a:solidFill>
              </a:rPr>
              <a:t>Used for </a:t>
            </a:r>
            <a:r>
              <a:rPr kumimoji="1" lang="en-US" altLang="en-US" dirty="0" smtClean="0">
                <a:solidFill>
                  <a:srgbClr val="C00000"/>
                </a:solidFill>
              </a:rPr>
              <a:t>hypothesis development and validation </a:t>
            </a:r>
          </a:p>
          <a:p>
            <a:pPr eaLnBrk="1" hangingPunct="1"/>
            <a:endParaRPr lang="en-US" altLang="en-US" dirty="0" smtClean="0"/>
          </a:p>
        </p:txBody>
      </p:sp>
    </p:spTree>
    <p:extLst>
      <p:ext uri="{BB962C8B-B14F-4D97-AF65-F5344CB8AC3E}">
        <p14:creationId xmlns:p14="http://schemas.microsoft.com/office/powerpoint/2010/main" val="1654443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9CF99A4-7B3A-4251-BD35-EB2461ACA448}" type="datetime1">
              <a:rPr lang="en-US" altLang="en-US" sz="1400" smtClean="0"/>
              <a:pPr>
                <a:spcBef>
                  <a:spcPct val="0"/>
                </a:spcBef>
                <a:buFontTx/>
                <a:buNone/>
              </a:pPr>
              <a:t>5/16/2021</a:t>
            </a:fld>
            <a:endParaRPr lang="en-US" altLang="en-US" sz="1400" dirty="0" smtClean="0"/>
          </a:p>
        </p:txBody>
      </p:sp>
      <p:sp>
        <p:nvSpPr>
          <p:cNvPr id="1126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12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D7951B1-80E5-46DD-88C0-3EAACC5F4C1D}" type="slidenum">
              <a:rPr lang="en-US" altLang="en-US" sz="1400" smtClean="0"/>
              <a:pPr>
                <a:spcBef>
                  <a:spcPct val="0"/>
                </a:spcBef>
                <a:buFontTx/>
                <a:buNone/>
              </a:pPr>
              <a:t>24</a:t>
            </a:fld>
            <a:endParaRPr lang="en-US" altLang="en-US" sz="1400" dirty="0" smtClean="0"/>
          </a:p>
        </p:txBody>
      </p:sp>
      <p:sp>
        <p:nvSpPr>
          <p:cNvPr id="11269" name="Rectangle 2"/>
          <p:cNvSpPr>
            <a:spLocks noGrp="1" noChangeArrowheads="1"/>
          </p:cNvSpPr>
          <p:nvPr>
            <p:ph type="title"/>
          </p:nvPr>
        </p:nvSpPr>
        <p:spPr/>
        <p:txBody>
          <a:bodyPr/>
          <a:lstStyle/>
          <a:p>
            <a:pPr eaLnBrk="1" hangingPunct="1"/>
            <a:r>
              <a:rPr lang="en-US" altLang="en-US" dirty="0" smtClean="0"/>
              <a:t>The Analytic Scientist</a:t>
            </a:r>
          </a:p>
        </p:txBody>
      </p:sp>
      <p:sp>
        <p:nvSpPr>
          <p:cNvPr id="11270" name="Rectangle 3"/>
          <p:cNvSpPr>
            <a:spLocks noGrp="1" noChangeArrowheads="1"/>
          </p:cNvSpPr>
          <p:nvPr>
            <p:ph type="body" idx="1"/>
          </p:nvPr>
        </p:nvSpPr>
        <p:spPr>
          <a:xfrm>
            <a:off x="457200" y="1066800"/>
            <a:ext cx="8001000" cy="5059363"/>
          </a:xfrm>
        </p:spPr>
        <p:txBody>
          <a:bodyPr/>
          <a:lstStyle/>
          <a:p>
            <a:pPr eaLnBrk="1" hangingPunct="1">
              <a:lnSpc>
                <a:spcPct val="80000"/>
              </a:lnSpc>
              <a:spcBef>
                <a:spcPct val="0"/>
              </a:spcBef>
              <a:buFontTx/>
              <a:buNone/>
            </a:pPr>
            <a:r>
              <a:rPr lang="en-US" altLang="en-US" dirty="0" smtClean="0"/>
              <a:t>“The critical job in the next 20 years will be the </a:t>
            </a:r>
            <a:r>
              <a:rPr lang="en-US" altLang="en-US" b="1" i="1" dirty="0" smtClean="0"/>
              <a:t>analytic scientist</a:t>
            </a:r>
            <a:r>
              <a:rPr lang="en-US" altLang="en-US" i="1" dirty="0" smtClean="0"/>
              <a:t> </a:t>
            </a:r>
            <a:r>
              <a:rPr lang="en-US" altLang="en-US" dirty="0" smtClean="0"/>
              <a:t>… the individual with the ability to understand a problem domain, to understand and know what data to collect about it, to identify </a:t>
            </a:r>
            <a:r>
              <a:rPr lang="en-US" altLang="en-US" b="1" dirty="0" smtClean="0">
                <a:solidFill>
                  <a:srgbClr val="FF0000"/>
                </a:solidFill>
              </a:rPr>
              <a:t>and develop</a:t>
            </a:r>
            <a:r>
              <a:rPr lang="en-US" altLang="en-US" dirty="0" smtClean="0"/>
              <a:t> analytics to process that data/information, </a:t>
            </a:r>
            <a:r>
              <a:rPr lang="en-US" altLang="en-US" b="1" i="1" dirty="0" smtClean="0">
                <a:solidFill>
                  <a:srgbClr val="FF0000"/>
                </a:solidFill>
              </a:rPr>
              <a:t>to discover its meaning</a:t>
            </a:r>
            <a:r>
              <a:rPr lang="en-US" altLang="en-US" dirty="0" smtClean="0"/>
              <a:t>, and </a:t>
            </a:r>
            <a:r>
              <a:rPr lang="en-US" altLang="en-US" dirty="0" smtClean="0">
                <a:solidFill>
                  <a:srgbClr val="002060"/>
                </a:solidFill>
              </a:rPr>
              <a:t>to extract knowledge from it</a:t>
            </a:r>
            <a:r>
              <a:rPr lang="en-US" altLang="en-US" dirty="0" smtClean="0"/>
              <a:t>—that’s going to be a very critical skill.”</a:t>
            </a:r>
          </a:p>
          <a:p>
            <a:pPr eaLnBrk="1" hangingPunct="1">
              <a:lnSpc>
                <a:spcPct val="80000"/>
              </a:lnSpc>
              <a:spcBef>
                <a:spcPct val="0"/>
              </a:spcBef>
              <a:buFontTx/>
              <a:buNone/>
            </a:pPr>
            <a:r>
              <a:rPr lang="en-US" altLang="en-US" dirty="0" smtClean="0"/>
              <a:t>	</a:t>
            </a:r>
            <a:r>
              <a:rPr lang="en-US" altLang="en-US" sz="1800" dirty="0" smtClean="0"/>
              <a:t>- Kaisler, Armour, Espinosa, Money (2014) Amended</a:t>
            </a:r>
          </a:p>
          <a:p>
            <a:pPr eaLnBrk="1" hangingPunct="1">
              <a:lnSpc>
                <a:spcPct val="80000"/>
              </a:lnSpc>
              <a:spcBef>
                <a:spcPct val="0"/>
              </a:spcBef>
              <a:buFontTx/>
              <a:buNone/>
            </a:pPr>
            <a:endParaRPr lang="en-US" altLang="en-US" sz="1800" dirty="0" smtClean="0"/>
          </a:p>
          <a:p>
            <a:pPr eaLnBrk="1" hangingPunct="1">
              <a:lnSpc>
                <a:spcPct val="80000"/>
              </a:lnSpc>
              <a:spcBef>
                <a:spcPct val="0"/>
              </a:spcBef>
              <a:buFontTx/>
              <a:buNone/>
            </a:pPr>
            <a:endParaRPr lang="en-US" altLang="en-US" sz="1800" dirty="0" smtClean="0"/>
          </a:p>
          <a:p>
            <a:pPr eaLnBrk="1" hangingPunct="1">
              <a:lnSpc>
                <a:spcPct val="80000"/>
              </a:lnSpc>
              <a:spcBef>
                <a:spcPct val="0"/>
              </a:spcBef>
              <a:buFontTx/>
              <a:buNone/>
            </a:pPr>
            <a:r>
              <a:rPr lang="en-US" altLang="en-US" dirty="0" smtClean="0"/>
              <a:t>Analytic scientists require advanced training in specific domains, data science tools, multiple analytics, and visualization to perform predictive and prescriptive analytics.</a:t>
            </a:r>
          </a:p>
          <a:p>
            <a:pPr eaLnBrk="1" hangingPunct="1">
              <a:lnSpc>
                <a:spcPct val="80000"/>
              </a:lnSpc>
              <a:spcBef>
                <a:spcPct val="0"/>
              </a:spcBef>
              <a:buFontTx/>
              <a:buNone/>
            </a:pPr>
            <a:endParaRPr lang="en-US" altLang="en-US" sz="1800" dirty="0" smtClean="0"/>
          </a:p>
          <a:p>
            <a:pPr eaLnBrk="1" hangingPunct="1">
              <a:lnSpc>
                <a:spcPct val="80000"/>
              </a:lnSpc>
              <a:spcBef>
                <a:spcPct val="0"/>
              </a:spcBef>
              <a:buFontTx/>
              <a:buNone/>
            </a:pPr>
            <a:endParaRPr lang="en-US" altLang="en-US" sz="1800" dirty="0"/>
          </a:p>
          <a:p>
            <a:pPr eaLnBrk="1" hangingPunct="1">
              <a:lnSpc>
                <a:spcPct val="80000"/>
              </a:lnSpc>
              <a:spcBef>
                <a:spcPct val="0"/>
              </a:spcBef>
              <a:buFontTx/>
              <a:buNone/>
            </a:pPr>
            <a:r>
              <a:rPr lang="en-US" altLang="en-US" dirty="0" smtClean="0"/>
              <a:t>Note: This is Increasingly Important For Complex Problems</a:t>
            </a:r>
            <a:endParaRPr lang="en-US" altLang="en-US" sz="2800" dirty="0" smtClean="0"/>
          </a:p>
        </p:txBody>
      </p:sp>
    </p:spTree>
    <p:extLst>
      <p:ext uri="{BB962C8B-B14F-4D97-AF65-F5344CB8AC3E}">
        <p14:creationId xmlns:p14="http://schemas.microsoft.com/office/powerpoint/2010/main" val="390203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smtClean="0"/>
              <a:t>Role of the Analytic Scientist</a:t>
            </a:r>
          </a:p>
        </p:txBody>
      </p:sp>
      <p:sp>
        <p:nvSpPr>
          <p:cNvPr id="12291" name="Content Placeholder 2"/>
          <p:cNvSpPr>
            <a:spLocks noGrp="1"/>
          </p:cNvSpPr>
          <p:nvPr>
            <p:ph idx="1"/>
          </p:nvPr>
        </p:nvSpPr>
        <p:spPr>
          <a:xfrm>
            <a:off x="4572000" y="1143000"/>
            <a:ext cx="4114800" cy="5059363"/>
          </a:xfrm>
        </p:spPr>
        <p:txBody>
          <a:bodyPr/>
          <a:lstStyle/>
          <a:p>
            <a:pPr eaLnBrk="1" hangingPunct="1">
              <a:lnSpc>
                <a:spcPct val="80000"/>
              </a:lnSpc>
              <a:spcBef>
                <a:spcPct val="0"/>
              </a:spcBef>
              <a:defRPr/>
            </a:pPr>
            <a:r>
              <a:rPr lang="en-US" altLang="en-US" sz="2000" dirty="0" smtClean="0"/>
              <a:t>Today’s complex problems require more than a single analytic.</a:t>
            </a:r>
          </a:p>
          <a:p>
            <a:pPr eaLnBrk="1" hangingPunct="1">
              <a:lnSpc>
                <a:spcPct val="80000"/>
              </a:lnSpc>
              <a:spcBef>
                <a:spcPct val="0"/>
              </a:spcBef>
              <a:defRPr/>
            </a:pPr>
            <a:endParaRPr lang="en-US" altLang="en-US" sz="2000" dirty="0" smtClean="0"/>
          </a:p>
          <a:p>
            <a:pPr eaLnBrk="1" hangingPunct="1">
              <a:lnSpc>
                <a:spcPct val="80000"/>
              </a:lnSpc>
              <a:spcBef>
                <a:spcPct val="0"/>
              </a:spcBef>
              <a:defRPr/>
            </a:pPr>
            <a:r>
              <a:rPr lang="en-US" altLang="en-US" sz="2000" dirty="0" smtClean="0"/>
              <a:t>The analytic scientist must also be a software and data architect.</a:t>
            </a:r>
          </a:p>
          <a:p>
            <a:pPr eaLnBrk="1" hangingPunct="1">
              <a:lnSpc>
                <a:spcPct val="80000"/>
              </a:lnSpc>
              <a:spcBef>
                <a:spcPct val="0"/>
              </a:spcBef>
              <a:defRPr/>
            </a:pPr>
            <a:endParaRPr lang="en-US" altLang="en-US" sz="2000" dirty="0" smtClean="0"/>
          </a:p>
          <a:p>
            <a:pPr eaLnBrk="1" hangingPunct="1">
              <a:lnSpc>
                <a:spcPct val="80000"/>
              </a:lnSpc>
              <a:spcBef>
                <a:spcPct val="0"/>
              </a:spcBef>
              <a:defRPr/>
            </a:pPr>
            <a:r>
              <a:rPr lang="en-US" altLang="en-US" sz="2000" i="1" dirty="0" smtClean="0"/>
              <a:t>Analysis</a:t>
            </a:r>
            <a:r>
              <a:rPr lang="en-US" altLang="en-US" sz="2000" dirty="0" smtClean="0"/>
              <a:t> is a process of continuous </a:t>
            </a:r>
            <a:r>
              <a:rPr lang="en-US" altLang="en-US" sz="2000" i="1" dirty="0" smtClean="0"/>
              <a:t>discovery</a:t>
            </a:r>
            <a:r>
              <a:rPr lang="en-US" altLang="en-US" sz="2000" dirty="0" smtClean="0"/>
              <a:t> – not only of knowledge but of new analytics.</a:t>
            </a:r>
          </a:p>
          <a:p>
            <a:pPr marL="0" indent="0" eaLnBrk="1" hangingPunct="1">
              <a:lnSpc>
                <a:spcPct val="80000"/>
              </a:lnSpc>
              <a:buFontTx/>
              <a:buNone/>
              <a:defRPr/>
            </a:pPr>
            <a:endParaRPr lang="en-US" altLang="en-US" sz="2000" dirty="0" smtClean="0"/>
          </a:p>
          <a:p>
            <a:pPr eaLnBrk="1" hangingPunct="1">
              <a:lnSpc>
                <a:spcPct val="80000"/>
              </a:lnSpc>
              <a:defRPr/>
            </a:pPr>
            <a:r>
              <a:rPr lang="en-US" altLang="en-US" sz="2000" dirty="0" smtClean="0"/>
              <a:t>They may hold Ph.D.’s, but pragmatic experience in a domain will be equally important.</a:t>
            </a:r>
          </a:p>
          <a:p>
            <a:pPr>
              <a:defRPr/>
            </a:pPr>
            <a:endParaRPr lang="en-US" altLang="en-US" dirty="0" smtClean="0"/>
          </a:p>
        </p:txBody>
      </p:sp>
      <p:sp>
        <p:nvSpPr>
          <p:cNvPr id="12292"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229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C84E5809-DDA9-48A8-B7EC-2CC739AFA1C6}" type="slidenum">
              <a:rPr lang="en-US" altLang="en-US" sz="1400" smtClean="0"/>
              <a:pPr>
                <a:spcBef>
                  <a:spcPct val="0"/>
                </a:spcBef>
                <a:buFontTx/>
                <a:buNone/>
              </a:pPr>
              <a:t>25</a:t>
            </a:fld>
            <a:endParaRPr lang="en-US" altLang="en-US" sz="1400" dirty="0" smtClean="0"/>
          </a:p>
        </p:txBody>
      </p:sp>
      <p:sp>
        <p:nvSpPr>
          <p:cNvPr id="12294"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5019E5B-1C30-4613-B2A4-A0E9F6EF765E}" type="datetime1">
              <a:rPr lang="en-US" altLang="en-US" sz="1400" smtClean="0"/>
              <a:pPr>
                <a:spcBef>
                  <a:spcPct val="0"/>
                </a:spcBef>
                <a:buFontTx/>
                <a:buNone/>
              </a:pPr>
              <a:t>5/16/2021</a:t>
            </a:fld>
            <a:endParaRPr lang="en-US" altLang="en-US" sz="1400" dirty="0" smtClean="0"/>
          </a:p>
        </p:txBody>
      </p:sp>
      <p:pic>
        <p:nvPicPr>
          <p:cNvPr id="12295"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600200"/>
            <a:ext cx="40386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7913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328078A-9250-493B-8BA7-738FB5A1DAB2}" type="datetime1">
              <a:rPr lang="en-US" altLang="en-US" sz="1400" smtClean="0"/>
              <a:pPr>
                <a:spcBef>
                  <a:spcPct val="0"/>
                </a:spcBef>
                <a:buFontTx/>
                <a:buNone/>
              </a:pPr>
              <a:t>5/16/2021</a:t>
            </a:fld>
            <a:endParaRPr lang="en-US" altLang="en-US" sz="1400" dirty="0" smtClean="0"/>
          </a:p>
        </p:txBody>
      </p:sp>
      <p:sp>
        <p:nvSpPr>
          <p:cNvPr id="1331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33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653480E-8E95-452D-A8CA-BC13BC72A410}" type="slidenum">
              <a:rPr lang="en-US" altLang="en-US" sz="1400" smtClean="0"/>
              <a:pPr>
                <a:spcBef>
                  <a:spcPct val="0"/>
                </a:spcBef>
                <a:buFontTx/>
                <a:buNone/>
              </a:pPr>
              <a:t>26</a:t>
            </a:fld>
            <a:endParaRPr lang="en-US" altLang="en-US" sz="1400" dirty="0" smtClean="0"/>
          </a:p>
        </p:txBody>
      </p:sp>
      <p:sp>
        <p:nvSpPr>
          <p:cNvPr id="13317" name="Rectangle 2"/>
          <p:cNvSpPr>
            <a:spLocks noGrp="1" noChangeArrowheads="1"/>
          </p:cNvSpPr>
          <p:nvPr>
            <p:ph type="title"/>
          </p:nvPr>
        </p:nvSpPr>
        <p:spPr/>
        <p:txBody>
          <a:bodyPr/>
          <a:lstStyle/>
          <a:p>
            <a:pPr eaLnBrk="1" hangingPunct="1"/>
            <a:r>
              <a:rPr lang="en-US" altLang="en-US" dirty="0" smtClean="0"/>
              <a:t>Big Data Issues Affecting Analytics</a:t>
            </a:r>
          </a:p>
        </p:txBody>
      </p:sp>
      <p:sp>
        <p:nvSpPr>
          <p:cNvPr id="13318" name="Rectangle 3"/>
          <p:cNvSpPr>
            <a:spLocks noGrp="1" noChangeArrowheads="1"/>
          </p:cNvSpPr>
          <p:nvPr>
            <p:ph type="body" idx="1"/>
          </p:nvPr>
        </p:nvSpPr>
        <p:spPr/>
        <p:txBody>
          <a:bodyPr/>
          <a:lstStyle/>
          <a:p>
            <a:pPr eaLnBrk="1" hangingPunct="1">
              <a:lnSpc>
                <a:spcPct val="90000"/>
              </a:lnSpc>
            </a:pPr>
            <a:r>
              <a:rPr lang="en-US" altLang="en-US" sz="1800" u="sng" dirty="0" smtClean="0"/>
              <a:t>Volume</a:t>
            </a:r>
            <a:r>
              <a:rPr lang="en-US" altLang="en-US" sz="1800" dirty="0" smtClean="0"/>
              <a:t>:</a:t>
            </a:r>
          </a:p>
          <a:p>
            <a:pPr lvl="1" eaLnBrk="1" hangingPunct="1">
              <a:lnSpc>
                <a:spcPct val="90000"/>
              </a:lnSpc>
            </a:pPr>
            <a:r>
              <a:rPr lang="en-US" altLang="en-US" sz="1600" dirty="0" smtClean="0"/>
              <a:t>How much data is really relevant to the problem solution? Cost of processing?</a:t>
            </a:r>
          </a:p>
          <a:p>
            <a:pPr lvl="1" eaLnBrk="1" hangingPunct="1">
              <a:lnSpc>
                <a:spcPct val="90000"/>
              </a:lnSpc>
            </a:pPr>
            <a:r>
              <a:rPr lang="en-US" altLang="en-US" sz="1600" i="1" dirty="0" smtClean="0"/>
              <a:t>So, can you really afford to store and process all that data?</a:t>
            </a:r>
          </a:p>
          <a:p>
            <a:pPr eaLnBrk="1" hangingPunct="1">
              <a:lnSpc>
                <a:spcPct val="90000"/>
              </a:lnSpc>
            </a:pPr>
            <a:r>
              <a:rPr lang="en-US" altLang="en-US" sz="1800" u="sng" dirty="0" smtClean="0"/>
              <a:t>Velocity</a:t>
            </a:r>
            <a:r>
              <a:rPr lang="en-US" altLang="en-US" sz="1800" dirty="0" smtClean="0"/>
              <a:t>:</a:t>
            </a:r>
          </a:p>
          <a:p>
            <a:pPr lvl="1" eaLnBrk="1" hangingPunct="1">
              <a:lnSpc>
                <a:spcPct val="90000"/>
              </a:lnSpc>
            </a:pPr>
            <a:r>
              <a:rPr lang="en-US" altLang="en-US" sz="1600" dirty="0" smtClean="0"/>
              <a:t>Much data coming in at high speed</a:t>
            </a:r>
          </a:p>
          <a:p>
            <a:pPr lvl="1" eaLnBrk="1" hangingPunct="1">
              <a:lnSpc>
                <a:spcPct val="90000"/>
              </a:lnSpc>
            </a:pPr>
            <a:r>
              <a:rPr lang="en-US" altLang="en-US" sz="1600" dirty="0" smtClean="0"/>
              <a:t>Need for streaming versus block approach to data analysis</a:t>
            </a:r>
          </a:p>
          <a:p>
            <a:pPr lvl="1" eaLnBrk="1" hangingPunct="1">
              <a:lnSpc>
                <a:spcPct val="90000"/>
              </a:lnSpc>
            </a:pPr>
            <a:r>
              <a:rPr lang="en-US" altLang="en-US" sz="1600" i="1" dirty="0" smtClean="0"/>
              <a:t>So, how to analyze data in-flight and combine with data at-rest</a:t>
            </a:r>
          </a:p>
          <a:p>
            <a:pPr eaLnBrk="1" hangingPunct="1">
              <a:lnSpc>
                <a:spcPct val="90000"/>
              </a:lnSpc>
            </a:pPr>
            <a:r>
              <a:rPr lang="en-US" altLang="en-US" sz="1800" u="sng" dirty="0" smtClean="0"/>
              <a:t>Variety</a:t>
            </a:r>
            <a:r>
              <a:rPr lang="en-US" altLang="en-US" sz="1800" dirty="0" smtClean="0"/>
              <a:t>:</a:t>
            </a:r>
          </a:p>
          <a:p>
            <a:pPr lvl="1" eaLnBrk="1" hangingPunct="1">
              <a:lnSpc>
                <a:spcPct val="90000"/>
              </a:lnSpc>
            </a:pPr>
            <a:r>
              <a:rPr lang="en-US" altLang="en-US" sz="1600" dirty="0" smtClean="0"/>
              <a:t>A small fraction is structured formats, Relational, XML, etc.</a:t>
            </a:r>
          </a:p>
          <a:p>
            <a:pPr lvl="1" eaLnBrk="1" hangingPunct="1">
              <a:lnSpc>
                <a:spcPct val="90000"/>
              </a:lnSpc>
            </a:pPr>
            <a:r>
              <a:rPr lang="en-US" altLang="en-US" sz="1600" dirty="0" smtClean="0"/>
              <a:t>A fair amount is semi-structured, as web logs, etc. </a:t>
            </a:r>
          </a:p>
          <a:p>
            <a:pPr lvl="1" eaLnBrk="1" hangingPunct="1">
              <a:lnSpc>
                <a:spcPct val="90000"/>
              </a:lnSpc>
            </a:pPr>
            <a:r>
              <a:rPr lang="en-US" altLang="en-US" sz="1600" dirty="0" smtClean="0"/>
              <a:t>The rest of the data is unstructured text, photographs, etc. </a:t>
            </a:r>
          </a:p>
          <a:p>
            <a:pPr lvl="1" eaLnBrk="1" hangingPunct="1">
              <a:lnSpc>
                <a:spcPct val="90000"/>
              </a:lnSpc>
            </a:pPr>
            <a:r>
              <a:rPr lang="en-US" altLang="en-US" sz="1600" i="1" dirty="0" smtClean="0"/>
              <a:t>So, no single data model can currently handle the diversity</a:t>
            </a:r>
            <a:r>
              <a:rPr lang="en-US" altLang="en-US" sz="1600" dirty="0" smtClean="0"/>
              <a:t> </a:t>
            </a:r>
          </a:p>
          <a:p>
            <a:pPr eaLnBrk="1" hangingPunct="1">
              <a:lnSpc>
                <a:spcPct val="90000"/>
              </a:lnSpc>
            </a:pPr>
            <a:r>
              <a:rPr lang="en-US" altLang="en-US" sz="1800" u="sng" dirty="0" smtClean="0"/>
              <a:t>Veracity</a:t>
            </a:r>
            <a:r>
              <a:rPr lang="en-US" altLang="en-US" sz="1800" dirty="0" smtClean="0"/>
              <a:t>: cover term for …</a:t>
            </a:r>
          </a:p>
          <a:p>
            <a:pPr lvl="1" eaLnBrk="1" hangingPunct="1">
              <a:lnSpc>
                <a:spcPct val="90000"/>
              </a:lnSpc>
            </a:pPr>
            <a:r>
              <a:rPr lang="en-US" altLang="en-US" sz="1600" dirty="0" smtClean="0"/>
              <a:t>Accuracy, Precision, Reliability, Integrity, Provenance, Governance</a:t>
            </a:r>
          </a:p>
          <a:p>
            <a:pPr lvl="1" eaLnBrk="1" hangingPunct="1">
              <a:lnSpc>
                <a:spcPct val="90000"/>
              </a:lnSpc>
            </a:pPr>
            <a:r>
              <a:rPr lang="en-US" altLang="en-US" sz="1600" i="1" dirty="0" smtClean="0"/>
              <a:t>So, what is it that you don’t know you don’t know about the data?</a:t>
            </a:r>
          </a:p>
          <a:p>
            <a:pPr eaLnBrk="1" hangingPunct="1">
              <a:lnSpc>
                <a:spcPct val="90000"/>
              </a:lnSpc>
            </a:pPr>
            <a:r>
              <a:rPr lang="en-US" altLang="en-US" sz="1800" u="sng" dirty="0" smtClean="0"/>
              <a:t>Value</a:t>
            </a:r>
            <a:r>
              <a:rPr lang="en-US" altLang="en-US" sz="1800" dirty="0" smtClean="0"/>
              <a:t>:</a:t>
            </a:r>
          </a:p>
          <a:p>
            <a:pPr lvl="1" eaLnBrk="1" hangingPunct="1">
              <a:lnSpc>
                <a:spcPct val="90000"/>
              </a:lnSpc>
            </a:pPr>
            <a:r>
              <a:rPr lang="en-US" altLang="en-US" sz="1600" dirty="0" smtClean="0"/>
              <a:t>How much value is created for each unit of data (whatever it is)?</a:t>
            </a:r>
          </a:p>
          <a:p>
            <a:pPr lvl="1" eaLnBrk="1" hangingPunct="1">
              <a:lnSpc>
                <a:spcPct val="90000"/>
              </a:lnSpc>
            </a:pPr>
            <a:r>
              <a:rPr lang="en-US" altLang="en-US" sz="1600" i="1" dirty="0" smtClean="0"/>
              <a:t>So, what is the contribution of subsets of the data to the problem solution?</a:t>
            </a:r>
            <a:endParaRPr lang="en-US" altLang="en-US" sz="1600" dirty="0" smtClean="0"/>
          </a:p>
        </p:txBody>
      </p:sp>
    </p:spTree>
    <p:extLst>
      <p:ext uri="{BB962C8B-B14F-4D97-AF65-F5344CB8AC3E}">
        <p14:creationId xmlns:p14="http://schemas.microsoft.com/office/powerpoint/2010/main" val="332513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CFECF05-0B04-4416-A7C4-0E2A27F75F91}" type="datetime1">
              <a:rPr lang="en-US" altLang="en-US" sz="1400" smtClean="0"/>
              <a:pPr>
                <a:spcBef>
                  <a:spcPct val="0"/>
                </a:spcBef>
                <a:buFontTx/>
                <a:buNone/>
              </a:pPr>
              <a:t>5/16/2021</a:t>
            </a:fld>
            <a:endParaRPr lang="en-US" altLang="en-US" sz="1400" dirty="0" smtClean="0"/>
          </a:p>
        </p:txBody>
      </p:sp>
      <p:sp>
        <p:nvSpPr>
          <p:cNvPr id="1536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53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AE970CC-223E-466A-938D-2D7F298B83F1}" type="slidenum">
              <a:rPr lang="en-US" altLang="en-US" sz="1400" smtClean="0"/>
              <a:pPr>
                <a:spcBef>
                  <a:spcPct val="0"/>
                </a:spcBef>
                <a:buFontTx/>
                <a:buNone/>
              </a:pPr>
              <a:t>27</a:t>
            </a:fld>
            <a:endParaRPr lang="en-US" altLang="en-US" sz="1400" dirty="0" smtClean="0"/>
          </a:p>
        </p:txBody>
      </p:sp>
      <p:sp>
        <p:nvSpPr>
          <p:cNvPr id="15365" name="Rectangle 2"/>
          <p:cNvSpPr>
            <a:spLocks noGrp="1" noChangeArrowheads="1"/>
          </p:cNvSpPr>
          <p:nvPr>
            <p:ph type="title"/>
          </p:nvPr>
        </p:nvSpPr>
        <p:spPr/>
        <p:txBody>
          <a:bodyPr/>
          <a:lstStyle/>
          <a:p>
            <a:pPr eaLnBrk="1" hangingPunct="1"/>
            <a:r>
              <a:rPr lang="en-US" altLang="en-US" dirty="0" smtClean="0"/>
              <a:t>Challenges for Big Data Analytics</a:t>
            </a:r>
          </a:p>
        </p:txBody>
      </p:sp>
      <p:sp>
        <p:nvSpPr>
          <p:cNvPr id="15366" name="Rectangle 3"/>
          <p:cNvSpPr>
            <a:spLocks noGrp="1" noChangeArrowheads="1"/>
          </p:cNvSpPr>
          <p:nvPr>
            <p:ph type="body" idx="1"/>
          </p:nvPr>
        </p:nvSpPr>
        <p:spPr>
          <a:xfrm>
            <a:off x="457200" y="990600"/>
            <a:ext cx="7772400" cy="5211763"/>
          </a:xfrm>
        </p:spPr>
        <p:txBody>
          <a:bodyPr/>
          <a:lstStyle/>
          <a:p>
            <a:pPr eaLnBrk="1" hangingPunct="1">
              <a:lnSpc>
                <a:spcPct val="90000"/>
              </a:lnSpc>
            </a:pPr>
            <a:r>
              <a:rPr lang="en-US" altLang="en-US" sz="2000" b="1" u="sng" dirty="0" smtClean="0">
                <a:solidFill>
                  <a:srgbClr val="FF0000"/>
                </a:solidFill>
                <a:cs typeface="Arial" panose="020B0604020202020204" pitchFamily="34" charset="0"/>
              </a:rPr>
              <a:t>Axiom</a:t>
            </a:r>
            <a:r>
              <a:rPr lang="en-US" altLang="en-US" sz="2000" b="1" dirty="0" smtClean="0">
                <a:solidFill>
                  <a:srgbClr val="FF0000"/>
                </a:solidFill>
                <a:cs typeface="Arial" panose="020B0604020202020204" pitchFamily="34" charset="0"/>
              </a:rPr>
              <a:t>: Big Data is not just about the size or speed of your data – but, the complexity and quality.</a:t>
            </a:r>
          </a:p>
          <a:p>
            <a:pPr eaLnBrk="1" hangingPunct="1">
              <a:lnSpc>
                <a:spcPct val="90000"/>
              </a:lnSpc>
              <a:spcBef>
                <a:spcPts val="1200"/>
              </a:spcBef>
            </a:pPr>
            <a:r>
              <a:rPr lang="en-US" altLang="en-US" sz="2000" u="sng" dirty="0" smtClean="0">
                <a:cs typeface="Arial" panose="020B0604020202020204" pitchFamily="34" charset="0"/>
              </a:rPr>
              <a:t>Hypothesis</a:t>
            </a:r>
            <a:r>
              <a:rPr lang="en-US" altLang="en-US" sz="2000" dirty="0" smtClean="0">
                <a:cs typeface="Arial" panose="020B0604020202020204" pitchFamily="34" charset="0"/>
              </a:rPr>
              <a:t>: With more data to analyze, Big Data improves decision-making.</a:t>
            </a:r>
          </a:p>
          <a:p>
            <a:pPr eaLnBrk="1" hangingPunct="1">
              <a:lnSpc>
                <a:spcPct val="90000"/>
              </a:lnSpc>
              <a:spcBef>
                <a:spcPts val="1200"/>
              </a:spcBef>
            </a:pPr>
            <a:r>
              <a:rPr lang="en-US" altLang="en-US" sz="2000" u="sng" dirty="0" smtClean="0">
                <a:cs typeface="Arial" panose="020B0604020202020204" pitchFamily="34" charset="0"/>
              </a:rPr>
              <a:t>Conjecture</a:t>
            </a:r>
            <a:r>
              <a:rPr lang="en-US" altLang="en-US" sz="2000" dirty="0" smtClean="0">
                <a:cs typeface="Arial" panose="020B0604020202020204" pitchFamily="34" charset="0"/>
              </a:rPr>
              <a:t>: More data beats better algorithms, or does it?</a:t>
            </a:r>
          </a:p>
          <a:p>
            <a:pPr marL="341313" lvl="1" indent="-3175" eaLnBrk="1" hangingPunct="1">
              <a:lnSpc>
                <a:spcPct val="90000"/>
              </a:lnSpc>
              <a:spcBef>
                <a:spcPts val="1200"/>
              </a:spcBef>
            </a:pPr>
            <a:r>
              <a:rPr lang="en-US" altLang="en-US" sz="1800" dirty="0" smtClean="0">
                <a:cs typeface="Arial" panose="020B0604020202020204" pitchFamily="34" charset="0"/>
              </a:rPr>
              <a:t> Corollary: Big Data with simple algorithms will outperform sampled data with complex algorithms?</a:t>
            </a:r>
          </a:p>
          <a:p>
            <a:pPr eaLnBrk="1" hangingPunct="1">
              <a:lnSpc>
                <a:spcPct val="90000"/>
              </a:lnSpc>
              <a:spcBef>
                <a:spcPts val="1200"/>
              </a:spcBef>
            </a:pPr>
            <a:r>
              <a:rPr lang="en-US" altLang="en-US" sz="2000" u="sng" dirty="0" smtClean="0">
                <a:cs typeface="Arial" panose="020B0604020202020204" pitchFamily="34" charset="0"/>
              </a:rPr>
              <a:t>Problem</a:t>
            </a:r>
            <a:r>
              <a:rPr lang="en-US" altLang="en-US" sz="2000" dirty="0" smtClean="0">
                <a:cs typeface="Arial" panose="020B0604020202020204" pitchFamily="34" charset="0"/>
              </a:rPr>
              <a:t>: </a:t>
            </a:r>
            <a:r>
              <a:rPr lang="en-US" altLang="en-US" sz="2000" dirty="0" smtClean="0"/>
              <a:t>Many problems require an analytics capability beyond what is offered by traditional business analytics</a:t>
            </a:r>
          </a:p>
          <a:p>
            <a:pPr eaLnBrk="1" hangingPunct="1">
              <a:lnSpc>
                <a:spcPct val="90000"/>
              </a:lnSpc>
              <a:spcBef>
                <a:spcPts val="1200"/>
              </a:spcBef>
            </a:pPr>
            <a:r>
              <a:rPr lang="en-US" altLang="en-US" sz="2000" u="sng" dirty="0" smtClean="0"/>
              <a:t>Problem</a:t>
            </a:r>
            <a:r>
              <a:rPr lang="en-US" altLang="en-US" sz="2000" dirty="0" smtClean="0"/>
              <a:t>: Given a problem (the range), how do we identify the domains of data and the analytic(s) that will enable us to solve the problem?</a:t>
            </a:r>
            <a:endParaRPr lang="en-US" altLang="en-US" sz="2000" dirty="0" smtClean="0">
              <a:cs typeface="Arial" panose="020B0604020202020204" pitchFamily="34" charset="0"/>
            </a:endParaRPr>
          </a:p>
          <a:p>
            <a:pPr eaLnBrk="1" hangingPunct="1">
              <a:lnSpc>
                <a:spcPct val="90000"/>
              </a:lnSpc>
              <a:spcBef>
                <a:spcPts val="1200"/>
              </a:spcBef>
            </a:pPr>
            <a:r>
              <a:rPr lang="en-US" altLang="en-US" sz="2000" u="sng" dirty="0" smtClean="0">
                <a:cs typeface="Arial" panose="020B0604020202020204" pitchFamily="34" charset="0"/>
              </a:rPr>
              <a:t>Hypothesis</a:t>
            </a:r>
            <a:r>
              <a:rPr lang="en-US" altLang="en-US" sz="2000" dirty="0" smtClean="0">
                <a:cs typeface="Arial" panose="020B0604020202020204" pitchFamily="34" charset="0"/>
              </a:rPr>
              <a:t>: Can good algorithms, models, heuristics make up for data of poor quality? (Our answer: NO!!)</a:t>
            </a:r>
            <a:endParaRPr lang="en-US" altLang="en-US" sz="2000" dirty="0" smtClean="0"/>
          </a:p>
        </p:txBody>
      </p:sp>
    </p:spTree>
    <p:extLst>
      <p:ext uri="{BB962C8B-B14F-4D97-AF65-F5344CB8AC3E}">
        <p14:creationId xmlns:p14="http://schemas.microsoft.com/office/powerpoint/2010/main" val="2805819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067896A-5A8A-4A0D-89CA-01C03FD92AEF}" type="datetime1">
              <a:rPr lang="en-US" altLang="en-US" sz="1400" smtClean="0"/>
              <a:pPr>
                <a:spcBef>
                  <a:spcPct val="0"/>
                </a:spcBef>
                <a:buFontTx/>
                <a:buNone/>
              </a:pPr>
              <a:t>5/16/2021</a:t>
            </a:fld>
            <a:endParaRPr lang="en-US" altLang="en-US" sz="1400" dirty="0" smtClean="0"/>
          </a:p>
        </p:txBody>
      </p:sp>
      <p:sp>
        <p:nvSpPr>
          <p:cNvPr id="1638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63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1C2CC31-3CC2-4C1E-9F27-44FB54789548}" type="slidenum">
              <a:rPr lang="en-US" altLang="en-US" sz="1400" smtClean="0"/>
              <a:pPr>
                <a:spcBef>
                  <a:spcPct val="0"/>
                </a:spcBef>
                <a:buFontTx/>
                <a:buNone/>
              </a:pPr>
              <a:t>28</a:t>
            </a:fld>
            <a:endParaRPr lang="en-US" altLang="en-US" sz="1400" dirty="0" smtClean="0"/>
          </a:p>
        </p:txBody>
      </p:sp>
      <p:sp>
        <p:nvSpPr>
          <p:cNvPr id="16389" name="Rectangle 2"/>
          <p:cNvSpPr>
            <a:spLocks noGrp="1" noChangeArrowheads="1"/>
          </p:cNvSpPr>
          <p:nvPr>
            <p:ph type="title"/>
          </p:nvPr>
        </p:nvSpPr>
        <p:spPr/>
        <p:txBody>
          <a:bodyPr/>
          <a:lstStyle/>
          <a:p>
            <a:pPr eaLnBrk="1" hangingPunct="1"/>
            <a:r>
              <a:rPr lang="en-US" altLang="en-US" dirty="0" smtClean="0"/>
              <a:t>Types of Analytics</a:t>
            </a:r>
          </a:p>
        </p:txBody>
      </p:sp>
      <p:sp>
        <p:nvSpPr>
          <p:cNvPr id="16390" name="Rectangle 3"/>
          <p:cNvSpPr>
            <a:spLocks noChangeArrowheads="1"/>
          </p:cNvSpPr>
          <p:nvPr/>
        </p:nvSpPr>
        <p:spPr bwMode="auto">
          <a:xfrm>
            <a:off x="457200" y="990600"/>
            <a:ext cx="8229600"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sz="1800" b="1" i="1" u="sng" dirty="0"/>
              <a:t>Descriptive</a:t>
            </a:r>
            <a:r>
              <a:rPr lang="en-US" altLang="en-US" sz="1800" dirty="0"/>
              <a:t>: A set of techniques for reviewing and examining the data set(s) to understand the data and analyze business performance</a:t>
            </a:r>
            <a:r>
              <a:rPr lang="en-US" altLang="en-US" sz="2000" dirty="0"/>
              <a:t>.</a:t>
            </a:r>
            <a:endParaRPr lang="en-US" altLang="en-US" sz="1800" dirty="0"/>
          </a:p>
          <a:p>
            <a:pPr eaLnBrk="1" hangingPunct="1"/>
            <a:r>
              <a:rPr lang="en-US" altLang="en-US" sz="1800" b="1" i="1" u="sng" dirty="0"/>
              <a:t>Diagnostic</a:t>
            </a:r>
            <a:r>
              <a:rPr lang="en-US" altLang="en-US" sz="1800" dirty="0"/>
              <a:t>: A set of techniques for determine what has happened and why</a:t>
            </a:r>
          </a:p>
          <a:p>
            <a:pPr eaLnBrk="1" hangingPunct="1"/>
            <a:r>
              <a:rPr lang="en-US" altLang="en-US" sz="1800" b="1" i="1" u="sng" dirty="0"/>
              <a:t>Predictive</a:t>
            </a:r>
            <a:r>
              <a:rPr lang="en-US" altLang="en-US" sz="1800" dirty="0"/>
              <a:t>: </a:t>
            </a:r>
            <a:r>
              <a:rPr lang="en-IN" altLang="en-US" sz="1800" dirty="0">
                <a:solidFill>
                  <a:srgbClr val="000000"/>
                </a:solidFill>
              </a:rPr>
              <a:t>A set of techniques that analyze current and historical data to </a:t>
            </a:r>
            <a:r>
              <a:rPr lang="en-US" altLang="ja-JP" sz="1800" dirty="0">
                <a:ea typeface="ＭＳ Ｐゴシック" panose="020B0600070205080204" pitchFamily="34" charset="-128"/>
              </a:rPr>
              <a:t>determine what is most likely to (not) happen</a:t>
            </a:r>
            <a:endParaRPr lang="en-US" altLang="en-US" sz="1800" dirty="0"/>
          </a:p>
          <a:p>
            <a:pPr eaLnBrk="1" hangingPunct="1"/>
            <a:r>
              <a:rPr lang="en-US" altLang="en-US" sz="1800" b="1" i="1" u="sng" dirty="0"/>
              <a:t>Prescriptive</a:t>
            </a:r>
            <a:r>
              <a:rPr lang="en-US" altLang="en-US" sz="1800" dirty="0"/>
              <a:t>: A set of techniques for computationally developing and analyzing alternatives that can become courses of action – either tactical or strategic – that may discover the unexpected</a:t>
            </a:r>
          </a:p>
          <a:p>
            <a:pPr eaLnBrk="1" hangingPunct="1"/>
            <a:r>
              <a:rPr lang="en-US" altLang="en-US" sz="1800" b="1" i="1" u="sng" dirty="0"/>
              <a:t>Decisive</a:t>
            </a:r>
            <a:r>
              <a:rPr lang="en-US" altLang="en-US" sz="1800" dirty="0"/>
              <a:t>: A set of techniques for visualizing information and recommending courses of action to facilitate human decision-making.</a:t>
            </a:r>
          </a:p>
        </p:txBody>
      </p:sp>
      <p:sp>
        <p:nvSpPr>
          <p:cNvPr id="16391" name="Rectangle 8"/>
          <p:cNvSpPr>
            <a:spLocks noChangeArrowheads="1"/>
          </p:cNvSpPr>
          <p:nvPr/>
        </p:nvSpPr>
        <p:spPr bwMode="auto">
          <a:xfrm>
            <a:off x="533400" y="4495800"/>
            <a:ext cx="2438400" cy="381000"/>
          </a:xfrm>
          <a:prstGeom prst="rect">
            <a:avLst/>
          </a:prstGeom>
          <a:solidFill>
            <a:srgbClr val="CC6600"/>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p>
        </p:txBody>
      </p:sp>
      <p:sp>
        <p:nvSpPr>
          <p:cNvPr id="16392" name="Rectangle 9"/>
          <p:cNvSpPr>
            <a:spLocks noChangeArrowheads="1"/>
          </p:cNvSpPr>
          <p:nvPr/>
        </p:nvSpPr>
        <p:spPr bwMode="auto">
          <a:xfrm>
            <a:off x="2971800" y="4495800"/>
            <a:ext cx="2438400" cy="381000"/>
          </a:xfrm>
          <a:prstGeom prst="rect">
            <a:avLst/>
          </a:prstGeom>
          <a:solidFill>
            <a:srgbClr val="F2FEA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Passive</a:t>
            </a:r>
          </a:p>
        </p:txBody>
      </p:sp>
      <p:sp>
        <p:nvSpPr>
          <p:cNvPr id="16393" name="Rectangle 10"/>
          <p:cNvSpPr>
            <a:spLocks noChangeArrowheads="1"/>
          </p:cNvSpPr>
          <p:nvPr/>
        </p:nvSpPr>
        <p:spPr bwMode="auto">
          <a:xfrm>
            <a:off x="5410200" y="4495800"/>
            <a:ext cx="2438400" cy="381000"/>
          </a:xfrm>
          <a:prstGeom prst="rect">
            <a:avLst/>
          </a:prstGeom>
          <a:solidFill>
            <a:srgbClr val="A2F3FC"/>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Active</a:t>
            </a:r>
          </a:p>
        </p:txBody>
      </p:sp>
      <p:sp>
        <p:nvSpPr>
          <p:cNvPr id="16394" name="Rectangle 11"/>
          <p:cNvSpPr>
            <a:spLocks noChangeArrowheads="1"/>
          </p:cNvSpPr>
          <p:nvPr/>
        </p:nvSpPr>
        <p:spPr bwMode="auto">
          <a:xfrm>
            <a:off x="533400" y="4876800"/>
            <a:ext cx="2438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Deductive</a:t>
            </a:r>
          </a:p>
        </p:txBody>
      </p:sp>
      <p:sp>
        <p:nvSpPr>
          <p:cNvPr id="16395" name="Rectangle 12"/>
          <p:cNvSpPr>
            <a:spLocks noChangeArrowheads="1"/>
          </p:cNvSpPr>
          <p:nvPr/>
        </p:nvSpPr>
        <p:spPr bwMode="auto">
          <a:xfrm>
            <a:off x="2971800" y="4876800"/>
            <a:ext cx="2438400" cy="381000"/>
          </a:xfrm>
          <a:prstGeom prst="rect">
            <a:avLst/>
          </a:prstGeom>
          <a:solidFill>
            <a:srgbClr val="E0F13D"/>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Descriptive</a:t>
            </a:r>
          </a:p>
        </p:txBody>
      </p:sp>
      <p:sp>
        <p:nvSpPr>
          <p:cNvPr id="16396" name="Rectangle 13"/>
          <p:cNvSpPr>
            <a:spLocks noChangeArrowheads="1"/>
          </p:cNvSpPr>
          <p:nvPr/>
        </p:nvSpPr>
        <p:spPr bwMode="auto">
          <a:xfrm>
            <a:off x="5410200" y="4876800"/>
            <a:ext cx="2438400" cy="381000"/>
          </a:xfrm>
          <a:prstGeom prst="rect">
            <a:avLst/>
          </a:prstGeom>
          <a:solidFill>
            <a:srgbClr val="AEF0D7"/>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Diagnostic</a:t>
            </a:r>
          </a:p>
        </p:txBody>
      </p:sp>
      <p:sp>
        <p:nvSpPr>
          <p:cNvPr id="16397" name="Rectangle 14"/>
          <p:cNvSpPr>
            <a:spLocks noChangeArrowheads="1"/>
          </p:cNvSpPr>
          <p:nvPr/>
        </p:nvSpPr>
        <p:spPr bwMode="auto">
          <a:xfrm>
            <a:off x="533400" y="5257800"/>
            <a:ext cx="2438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Inductive</a:t>
            </a:r>
          </a:p>
        </p:txBody>
      </p:sp>
      <p:sp>
        <p:nvSpPr>
          <p:cNvPr id="16398" name="Rectangle 15"/>
          <p:cNvSpPr>
            <a:spLocks noChangeArrowheads="1"/>
          </p:cNvSpPr>
          <p:nvPr/>
        </p:nvSpPr>
        <p:spPr bwMode="auto">
          <a:xfrm>
            <a:off x="2971800" y="5257800"/>
            <a:ext cx="2438400" cy="381000"/>
          </a:xfrm>
          <a:prstGeom prst="rect">
            <a:avLst/>
          </a:prstGeom>
          <a:solidFill>
            <a:srgbClr val="E0F13D"/>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Predictive</a:t>
            </a:r>
          </a:p>
        </p:txBody>
      </p:sp>
      <p:sp>
        <p:nvSpPr>
          <p:cNvPr id="16399" name="Rectangle 16"/>
          <p:cNvSpPr>
            <a:spLocks noChangeArrowheads="1"/>
          </p:cNvSpPr>
          <p:nvPr/>
        </p:nvSpPr>
        <p:spPr bwMode="auto">
          <a:xfrm>
            <a:off x="5410200" y="5257800"/>
            <a:ext cx="2438400" cy="381000"/>
          </a:xfrm>
          <a:prstGeom prst="rect">
            <a:avLst/>
          </a:prstGeom>
          <a:solidFill>
            <a:srgbClr val="AEF0D7"/>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800" b="1" dirty="0"/>
              <a:t>Prescriptive</a:t>
            </a:r>
          </a:p>
        </p:txBody>
      </p:sp>
      <p:sp>
        <p:nvSpPr>
          <p:cNvPr id="16400" name="Rectangle 18"/>
          <p:cNvSpPr>
            <a:spLocks noChangeArrowheads="1"/>
          </p:cNvSpPr>
          <p:nvPr/>
        </p:nvSpPr>
        <p:spPr bwMode="auto">
          <a:xfrm>
            <a:off x="5029200" y="4876800"/>
            <a:ext cx="762000" cy="762000"/>
          </a:xfrm>
          <a:prstGeom prst="rect">
            <a:avLst/>
          </a:prstGeom>
          <a:gradFill rotWithShape="1">
            <a:gsLst>
              <a:gs pos="0">
                <a:srgbClr val="CC0000">
                  <a:alpha val="60001"/>
                </a:srgbClr>
              </a:gs>
              <a:gs pos="100000">
                <a:srgbClr val="E57D7D">
                  <a:alpha val="56000"/>
                </a:srgbClr>
              </a:gs>
            </a:gsLst>
            <a:lin ang="2700000" scaled="1"/>
          </a:gra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p>
        </p:txBody>
      </p:sp>
      <p:sp>
        <p:nvSpPr>
          <p:cNvPr id="2" name="Oval 1"/>
          <p:cNvSpPr/>
          <p:nvPr/>
        </p:nvSpPr>
        <p:spPr>
          <a:xfrm>
            <a:off x="4800600" y="4686300"/>
            <a:ext cx="1219200" cy="1257300"/>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6402" name="TextBox 4"/>
          <p:cNvSpPr txBox="1">
            <a:spLocks noChangeArrowheads="1"/>
          </p:cNvSpPr>
          <p:nvPr/>
        </p:nvSpPr>
        <p:spPr bwMode="auto">
          <a:xfrm>
            <a:off x="5410200" y="6096000"/>
            <a:ext cx="46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16403" name="TextBox 5"/>
          <p:cNvSpPr txBox="1">
            <a:spLocks noChangeArrowheads="1"/>
          </p:cNvSpPr>
          <p:nvPr/>
        </p:nvSpPr>
        <p:spPr bwMode="auto">
          <a:xfrm>
            <a:off x="4881563" y="5946775"/>
            <a:ext cx="10572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Decisive</a:t>
            </a:r>
          </a:p>
        </p:txBody>
      </p:sp>
    </p:spTree>
    <p:extLst>
      <p:ext uri="{BB962C8B-B14F-4D97-AF65-F5344CB8AC3E}">
        <p14:creationId xmlns:p14="http://schemas.microsoft.com/office/powerpoint/2010/main" val="2615341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smtClean="0"/>
              <a:t>Analytics Road Map</a:t>
            </a:r>
          </a:p>
        </p:txBody>
      </p:sp>
      <p:sp>
        <p:nvSpPr>
          <p:cNvPr id="17411"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81E2794-4CAE-4D5C-A123-1C889406F389}" type="datetime1">
              <a:rPr lang="en-US" altLang="en-US" sz="1400" smtClean="0"/>
              <a:pPr>
                <a:spcBef>
                  <a:spcPct val="0"/>
                </a:spcBef>
                <a:buFontTx/>
                <a:buNone/>
              </a:pPr>
              <a:t>5/16/2021</a:t>
            </a:fld>
            <a:endParaRPr lang="en-US" altLang="en-US" sz="1400" dirty="0" smtClean="0"/>
          </a:p>
        </p:txBody>
      </p:sp>
      <p:sp>
        <p:nvSpPr>
          <p:cNvPr id="17412"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741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1B5C9424-5BFD-43A7-914C-3EBF72DF787D}" type="slidenum">
              <a:rPr lang="en-US" altLang="en-US" sz="1400" smtClean="0"/>
              <a:pPr>
                <a:spcBef>
                  <a:spcPct val="0"/>
                </a:spcBef>
                <a:buFontTx/>
                <a:buNone/>
              </a:pPr>
              <a:t>29</a:t>
            </a:fld>
            <a:endParaRPr lang="en-US" altLang="en-US" sz="1400" dirty="0" smtClean="0"/>
          </a:p>
        </p:txBody>
      </p:sp>
      <p:pic>
        <p:nvPicPr>
          <p:cNvPr id="17414" name="Picture 3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219200"/>
            <a:ext cx="797242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37"/>
          <p:cNvSpPr txBox="1">
            <a:spLocks noChangeArrowheads="1"/>
          </p:cNvSpPr>
          <p:nvPr/>
        </p:nvSpPr>
        <p:spPr bwMode="auto">
          <a:xfrm rot="-5400000">
            <a:off x="-322262" y="2800350"/>
            <a:ext cx="1731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Value Provided</a:t>
            </a:r>
          </a:p>
        </p:txBody>
      </p:sp>
      <p:sp>
        <p:nvSpPr>
          <p:cNvPr id="39" name="TextBox 11"/>
          <p:cNvSpPr txBox="1"/>
          <p:nvPr/>
        </p:nvSpPr>
        <p:spPr>
          <a:xfrm>
            <a:off x="1780873" y="4752305"/>
            <a:ext cx="5896486" cy="544765"/>
          </a:xfrm>
          <a:prstGeom prst="rect">
            <a:avLst/>
          </a:prstGeom>
          <a:noFill/>
        </p:spPr>
        <p:txBody>
          <a:bodyPr wrap="none" lIns="182880" tIns="146304" rIns="182880" bIns="146304">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nSpc>
                <a:spcPct val="90000"/>
              </a:lnSpc>
              <a:spcAft>
                <a:spcPts val="600"/>
              </a:spcAft>
              <a:defRPr/>
            </a:pPr>
            <a:r>
              <a:rPr lang="en-US" b="1" dirty="0" smtClean="0">
                <a:gradFill>
                  <a:gsLst>
                    <a:gs pos="2917">
                      <a:schemeClr val="tx1"/>
                    </a:gs>
                    <a:gs pos="30000">
                      <a:schemeClr val="tx1"/>
                    </a:gs>
                  </a:gsLst>
                  <a:lin ang="5400000" scaled="0"/>
                </a:gradFill>
              </a:rPr>
              <a:t>Difficulty of Implementation, Use, Interpretation, …</a:t>
            </a:r>
          </a:p>
        </p:txBody>
      </p:sp>
      <p:sp>
        <p:nvSpPr>
          <p:cNvPr id="17417" name="TextBox 40"/>
          <p:cNvSpPr txBox="1">
            <a:spLocks noChangeArrowheads="1"/>
          </p:cNvSpPr>
          <p:nvPr/>
        </p:nvSpPr>
        <p:spPr bwMode="auto">
          <a:xfrm>
            <a:off x="609600" y="5715000"/>
            <a:ext cx="1825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Source: Gartner</a:t>
            </a:r>
          </a:p>
        </p:txBody>
      </p:sp>
    </p:spTree>
    <p:extLst>
      <p:ext uri="{BB962C8B-B14F-4D97-AF65-F5344CB8AC3E}">
        <p14:creationId xmlns:p14="http://schemas.microsoft.com/office/powerpoint/2010/main" val="957155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B8F9B50-E622-4CAA-86C6-C02EA1F8A608}" type="datetime1">
              <a:rPr lang="en-US" altLang="en-US" sz="1400" smtClean="0"/>
              <a:t>5/16/2021</a:t>
            </a:fld>
            <a:endParaRPr lang="en-US" altLang="en-US" sz="1400" dirty="0" smtClean="0"/>
          </a:p>
        </p:txBody>
      </p:sp>
      <p:sp>
        <p:nvSpPr>
          <p:cNvPr id="409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41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4B93825-FAE2-4C1E-821D-E207304ABC51}" type="slidenum">
              <a:rPr lang="en-US" altLang="en-US" sz="1400" smtClean="0"/>
              <a:pPr>
                <a:spcBef>
                  <a:spcPct val="0"/>
                </a:spcBef>
                <a:buFontTx/>
                <a:buNone/>
              </a:pPr>
              <a:t>3</a:t>
            </a:fld>
            <a:endParaRPr lang="en-US" altLang="en-US" sz="1400" dirty="0" smtClean="0"/>
          </a:p>
        </p:txBody>
      </p:sp>
      <p:sp>
        <p:nvSpPr>
          <p:cNvPr id="4101" name="Rectangle 2"/>
          <p:cNvSpPr>
            <a:spLocks noGrp="1" noChangeArrowheads="1"/>
          </p:cNvSpPr>
          <p:nvPr>
            <p:ph type="title"/>
          </p:nvPr>
        </p:nvSpPr>
        <p:spPr/>
        <p:txBody>
          <a:bodyPr/>
          <a:lstStyle/>
          <a:p>
            <a:pPr eaLnBrk="1" hangingPunct="1"/>
            <a:r>
              <a:rPr lang="en-US" altLang="en-US" dirty="0" smtClean="0"/>
              <a:t>Big Data and Me and You</a:t>
            </a:r>
          </a:p>
        </p:txBody>
      </p:sp>
      <p:pic>
        <p:nvPicPr>
          <p:cNvPr id="4102" name="Picture 4" descr="Data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90600"/>
            <a:ext cx="5715000" cy="495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AC76121-74B2-4727-BA1B-3EB1BCA8A4AA}" type="datetime1">
              <a:rPr lang="en-US" altLang="en-US" sz="1400" smtClean="0"/>
              <a:pPr>
                <a:spcBef>
                  <a:spcPct val="0"/>
                </a:spcBef>
                <a:buFontTx/>
                <a:buNone/>
              </a:pPr>
              <a:t>5/16/2021</a:t>
            </a:fld>
            <a:endParaRPr lang="en-US" altLang="en-US" sz="1400" dirty="0" smtClean="0"/>
          </a:p>
        </p:txBody>
      </p:sp>
      <p:sp>
        <p:nvSpPr>
          <p:cNvPr id="1843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843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1AD7D4E-00BB-4D01-BE04-69F1869EB2B0}" type="slidenum">
              <a:rPr lang="en-US" altLang="en-US" sz="1400" smtClean="0"/>
              <a:pPr>
                <a:spcBef>
                  <a:spcPct val="0"/>
                </a:spcBef>
                <a:buFontTx/>
                <a:buNone/>
              </a:pPr>
              <a:t>30</a:t>
            </a:fld>
            <a:endParaRPr lang="en-US" altLang="en-US" sz="1400" dirty="0" smtClean="0"/>
          </a:p>
        </p:txBody>
      </p:sp>
      <p:sp>
        <p:nvSpPr>
          <p:cNvPr id="18437" name="Rectangle 2"/>
          <p:cNvSpPr>
            <a:spLocks noGrp="1" noChangeArrowheads="1"/>
          </p:cNvSpPr>
          <p:nvPr>
            <p:ph type="title"/>
          </p:nvPr>
        </p:nvSpPr>
        <p:spPr/>
        <p:txBody>
          <a:bodyPr/>
          <a:lstStyle/>
          <a:p>
            <a:pPr eaLnBrk="1" hangingPunct="1"/>
            <a:r>
              <a:rPr lang="en-US" altLang="en-US" dirty="0" smtClean="0"/>
              <a:t>Descriptive Analytics</a:t>
            </a:r>
          </a:p>
        </p:txBody>
      </p:sp>
      <p:sp>
        <p:nvSpPr>
          <p:cNvPr id="18438" name="Rectangle 3"/>
          <p:cNvSpPr>
            <a:spLocks noChangeArrowheads="1"/>
          </p:cNvSpPr>
          <p:nvPr/>
        </p:nvSpPr>
        <p:spPr bwMode="auto">
          <a:xfrm>
            <a:off x="457200" y="1039813"/>
            <a:ext cx="822960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sz="2000" b="1" dirty="0"/>
              <a:t>Process</a:t>
            </a:r>
            <a:r>
              <a:rPr lang="en-US" altLang="en-US" sz="2000" dirty="0"/>
              <a:t>:</a:t>
            </a:r>
          </a:p>
          <a:p>
            <a:pPr lvl="1" eaLnBrk="1" hangingPunct="1"/>
            <a:r>
              <a:rPr lang="en-US" altLang="en-US" sz="1600" dirty="0"/>
              <a:t>Identify the attributes, then assess/evaluate the attributes</a:t>
            </a:r>
          </a:p>
          <a:p>
            <a:pPr lvl="1" eaLnBrk="1" hangingPunct="1"/>
            <a:r>
              <a:rPr lang="en-US" altLang="en-US" sz="1600" dirty="0"/>
              <a:t>Estimate the magnitude to correlate the relative contribution of each attribute to the final solution</a:t>
            </a:r>
          </a:p>
          <a:p>
            <a:pPr lvl="1" eaLnBrk="1" hangingPunct="1"/>
            <a:r>
              <a:rPr lang="en-US" altLang="en-US" sz="1600" dirty="0"/>
              <a:t>Accumulate more instances of data from the data sources </a:t>
            </a:r>
          </a:p>
          <a:p>
            <a:pPr lvl="1" eaLnBrk="1" hangingPunct="1"/>
            <a:r>
              <a:rPr lang="en-US" altLang="en-US" sz="1600" dirty="0"/>
              <a:t>If possible, perform the steps of evaluation, classification and categorization quickly</a:t>
            </a:r>
          </a:p>
          <a:p>
            <a:pPr lvl="1" eaLnBrk="1" hangingPunct="1"/>
            <a:r>
              <a:rPr lang="en-US" altLang="en-US" sz="1600" dirty="0"/>
              <a:t>Yield a measure of adaptability within the Observe, Orient, Decide, Act (OODA) loop</a:t>
            </a:r>
          </a:p>
          <a:p>
            <a:pPr eaLnBrk="1" hangingPunct="1"/>
            <a:r>
              <a:rPr lang="en-US" altLang="en-US" sz="1600" u="sng" dirty="0"/>
              <a:t>At some threshold</a:t>
            </a:r>
            <a:r>
              <a:rPr lang="en-US" altLang="en-US" sz="1600" dirty="0"/>
              <a:t>, crossover into diagnostic and predictive analytics</a:t>
            </a:r>
            <a:endParaRPr lang="en-US" altLang="en-US" sz="2000" dirty="0"/>
          </a:p>
        </p:txBody>
      </p:sp>
      <p:pic>
        <p:nvPicPr>
          <p:cNvPr id="18439" name="Picture 4" descr="Olap repor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990975"/>
            <a:ext cx="41148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 descr="dashboard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990975"/>
            <a:ext cx="2819400"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0067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02678D7-463A-44BD-BC92-7D5258BF1C3F}" type="datetime1">
              <a:rPr lang="en-US" altLang="en-US" sz="1400" smtClean="0"/>
              <a:pPr>
                <a:spcBef>
                  <a:spcPct val="0"/>
                </a:spcBef>
                <a:buFontTx/>
                <a:buNone/>
              </a:pPr>
              <a:t>5/16/2021</a:t>
            </a:fld>
            <a:endParaRPr lang="en-US" altLang="en-US" sz="1400" dirty="0" smtClean="0"/>
          </a:p>
        </p:txBody>
      </p:sp>
      <p:sp>
        <p:nvSpPr>
          <p:cNvPr id="1945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1946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A41F627-B907-4DF1-B58C-426CB6CA1EF5}" type="slidenum">
              <a:rPr lang="en-US" altLang="en-US" sz="1400" smtClean="0"/>
              <a:pPr>
                <a:spcBef>
                  <a:spcPct val="0"/>
                </a:spcBef>
                <a:buFontTx/>
                <a:buNone/>
              </a:pPr>
              <a:t>31</a:t>
            </a:fld>
            <a:endParaRPr lang="en-US" altLang="en-US" sz="1400" dirty="0" smtClean="0"/>
          </a:p>
        </p:txBody>
      </p:sp>
      <p:sp>
        <p:nvSpPr>
          <p:cNvPr id="19461" name="Rectangle 2"/>
          <p:cNvSpPr>
            <a:spLocks noGrp="1" noChangeArrowheads="1"/>
          </p:cNvSpPr>
          <p:nvPr>
            <p:ph type="title"/>
          </p:nvPr>
        </p:nvSpPr>
        <p:spPr/>
        <p:txBody>
          <a:bodyPr/>
          <a:lstStyle/>
          <a:p>
            <a:pPr eaLnBrk="1" hangingPunct="1"/>
            <a:r>
              <a:rPr lang="en-US" altLang="en-US" dirty="0" smtClean="0"/>
              <a:t>Descriptive Analytics</a:t>
            </a:r>
          </a:p>
        </p:txBody>
      </p:sp>
      <p:sp>
        <p:nvSpPr>
          <p:cNvPr id="19462" name="Rectangle 3"/>
          <p:cNvSpPr>
            <a:spLocks noGrp="1" noChangeArrowheads="1"/>
          </p:cNvSpPr>
          <p:nvPr>
            <p:ph type="body" idx="1"/>
          </p:nvPr>
        </p:nvSpPr>
        <p:spPr/>
        <p:txBody>
          <a:bodyPr/>
          <a:lstStyle/>
          <a:p>
            <a:pPr eaLnBrk="1" hangingPunct="1"/>
            <a:r>
              <a:rPr lang="en-US" altLang="en-US" sz="2000" b="1" dirty="0" smtClean="0">
                <a:solidFill>
                  <a:srgbClr val="FF0000"/>
                </a:solidFill>
              </a:rPr>
              <a:t>What has just happened?</a:t>
            </a:r>
          </a:p>
          <a:p>
            <a:pPr eaLnBrk="1" hangingPunct="1"/>
            <a:r>
              <a:rPr lang="en-US" altLang="en-US" sz="2000" dirty="0" smtClean="0"/>
              <a:t>Examine time series, evaluating past data to predict future demands (level, trend, seasonality):</a:t>
            </a:r>
          </a:p>
          <a:p>
            <a:pPr lvl="1" eaLnBrk="1" hangingPunct="1"/>
            <a:r>
              <a:rPr lang="en-US" altLang="en-US" sz="1800" dirty="0" smtClean="0"/>
              <a:t>Identify cyclical patterns</a:t>
            </a:r>
          </a:p>
          <a:p>
            <a:pPr lvl="1" eaLnBrk="1" hangingPunct="1"/>
            <a:r>
              <a:rPr lang="en-US" altLang="en-US" sz="1800" dirty="0" smtClean="0"/>
              <a:t>Isolate the impact of external events (such as, weather)</a:t>
            </a:r>
          </a:p>
          <a:p>
            <a:pPr lvl="1" eaLnBrk="1" hangingPunct="1"/>
            <a:r>
              <a:rPr lang="en-US" altLang="en-US" sz="1800" dirty="0" smtClean="0"/>
              <a:t>Characterize inherent variability</a:t>
            </a:r>
          </a:p>
          <a:p>
            <a:pPr lvl="1" eaLnBrk="1" hangingPunct="1"/>
            <a:r>
              <a:rPr lang="en-US" altLang="en-US" sz="1800" dirty="0" smtClean="0"/>
              <a:t>Detect trends. </a:t>
            </a:r>
          </a:p>
          <a:p>
            <a:pPr eaLnBrk="1" hangingPunct="1"/>
            <a:r>
              <a:rPr lang="en-US" altLang="en-US" sz="2000" dirty="0" smtClean="0"/>
              <a:t>Determine “causality” relationships between two or more time series:</a:t>
            </a:r>
          </a:p>
          <a:p>
            <a:pPr lvl="1" eaLnBrk="1" hangingPunct="1"/>
            <a:r>
              <a:rPr lang="en-US" altLang="en-US" sz="1800" dirty="0" smtClean="0"/>
              <a:t>As an example, forecast the demand for replacement parts for machinery at a manufacturing plant by considering both historical usage rates and known, predicted or seasonal changes in demand. </a:t>
            </a:r>
          </a:p>
          <a:p>
            <a:pPr eaLnBrk="1" hangingPunct="1"/>
            <a:r>
              <a:rPr lang="en-US" altLang="en-US" sz="2000" dirty="0" smtClean="0">
                <a:solidFill>
                  <a:srgbClr val="0070C0"/>
                </a:solidFill>
                <a:latin typeface="AGaramond"/>
                <a:ea typeface="ＭＳ Ｐゴシック" panose="020B0600070205080204" pitchFamily="34" charset="-128"/>
              </a:rPr>
              <a:t>BlueFin Technologies </a:t>
            </a:r>
            <a:r>
              <a:rPr lang="en-US" altLang="en-US" sz="2000" dirty="0" smtClean="0">
                <a:solidFill>
                  <a:srgbClr val="0070C0"/>
                </a:solidFill>
                <a:latin typeface="Wingdings" panose="05000000000000000000" pitchFamily="2" charset="2"/>
                <a:ea typeface="ＭＳ Ｐゴシック" panose="020B0600070205080204" pitchFamily="34" charset="-128"/>
              </a:rPr>
              <a:t></a:t>
            </a:r>
            <a:r>
              <a:rPr lang="en-US" altLang="en-US" sz="2000" dirty="0" smtClean="0">
                <a:solidFill>
                  <a:srgbClr val="0070C0"/>
                </a:solidFill>
                <a:latin typeface="AGaramond"/>
                <a:ea typeface="ＭＳ Ｐゴシック" panose="020B0600070205080204" pitchFamily="34" charset="-128"/>
              </a:rPr>
              <a:t> did viewers liked a particular TV show last night, based on Tweets?</a:t>
            </a:r>
            <a:endParaRPr lang="en-US" altLang="en-US" sz="2200" dirty="0" smtClean="0"/>
          </a:p>
          <a:p>
            <a:pPr eaLnBrk="1" hangingPunct="1"/>
            <a:endParaRPr lang="en-US" altLang="en-US" sz="2000" dirty="0" smtClean="0"/>
          </a:p>
        </p:txBody>
      </p:sp>
    </p:spTree>
    <p:extLst>
      <p:ext uri="{BB962C8B-B14F-4D97-AF65-F5344CB8AC3E}">
        <p14:creationId xmlns:p14="http://schemas.microsoft.com/office/powerpoint/2010/main" val="283061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smtClean="0"/>
              <a:t>Descriptive Analytics</a:t>
            </a:r>
          </a:p>
        </p:txBody>
      </p:sp>
      <p:sp>
        <p:nvSpPr>
          <p:cNvPr id="20483"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048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60473B24-074D-46CF-8B95-8DBB9F86487D}" type="slidenum">
              <a:rPr lang="en-US" altLang="en-US" sz="1400" smtClean="0"/>
              <a:pPr>
                <a:spcBef>
                  <a:spcPct val="0"/>
                </a:spcBef>
                <a:buFontTx/>
                <a:buNone/>
              </a:pPr>
              <a:t>32</a:t>
            </a:fld>
            <a:endParaRPr lang="en-US" altLang="en-US" sz="1400" dirty="0" smtClean="0"/>
          </a:p>
        </p:txBody>
      </p:sp>
      <p:pic>
        <p:nvPicPr>
          <p:cNvPr id="204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282157"/>
            <a:ext cx="6032500" cy="245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0486" name="Rectangle 6"/>
          <p:cNvSpPr>
            <a:spLocks noChangeArrowheads="1"/>
          </p:cNvSpPr>
          <p:nvPr/>
        </p:nvSpPr>
        <p:spPr bwMode="auto">
          <a:xfrm>
            <a:off x="495300" y="5913438"/>
            <a:ext cx="278954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 typeface="Wingdings" panose="05000000000000000000" pitchFamily="2" charset="2"/>
              <a:buNone/>
            </a:pPr>
            <a:r>
              <a:rPr lang="en-US" altLang="en-US" sz="1600" dirty="0">
                <a:sym typeface="Wingdings" panose="05000000000000000000" pitchFamily="2" charset="2"/>
              </a:rPr>
              <a:t>Source: </a:t>
            </a:r>
            <a:r>
              <a:rPr lang="en-US" altLang="en-US" sz="1600" dirty="0"/>
              <a:t>http://xkcd.com/552/</a:t>
            </a:r>
          </a:p>
        </p:txBody>
      </p:sp>
      <p:sp>
        <p:nvSpPr>
          <p:cNvPr id="20487" name="Content Placeholder 1"/>
          <p:cNvSpPr>
            <a:spLocks noGrp="1"/>
          </p:cNvSpPr>
          <p:nvPr>
            <p:ph idx="1"/>
          </p:nvPr>
        </p:nvSpPr>
        <p:spPr>
          <a:xfrm>
            <a:off x="495300" y="990600"/>
            <a:ext cx="8229600" cy="2132013"/>
          </a:xfrm>
        </p:spPr>
        <p:txBody>
          <a:bodyPr/>
          <a:lstStyle/>
          <a:p>
            <a:r>
              <a:rPr lang="en-US" altLang="en-US" dirty="0" smtClean="0"/>
              <a:t>Identifying Patterns in data to determine what happened</a:t>
            </a:r>
          </a:p>
          <a:p>
            <a:r>
              <a:rPr lang="en-US" altLang="en-US" dirty="0" smtClean="0"/>
              <a:t>Explaining those patterns by assessing flow across discrete temporal subsets of data</a:t>
            </a:r>
          </a:p>
        </p:txBody>
      </p:sp>
      <p:sp>
        <p:nvSpPr>
          <p:cNvPr id="20488"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A7DEF11-1534-4B05-A908-E09CF714DF15}"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2844513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3753795-135C-4144-A5A3-4285C76499BF}" type="datetime1">
              <a:rPr lang="en-US" altLang="en-US" sz="1400" smtClean="0"/>
              <a:pPr>
                <a:spcBef>
                  <a:spcPct val="0"/>
                </a:spcBef>
                <a:buFontTx/>
                <a:buNone/>
              </a:pPr>
              <a:t>5/16/2021</a:t>
            </a:fld>
            <a:endParaRPr lang="en-US" altLang="en-US" sz="1400" dirty="0" smtClean="0"/>
          </a:p>
        </p:txBody>
      </p:sp>
      <p:sp>
        <p:nvSpPr>
          <p:cNvPr id="2150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150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B459308-972A-44B3-A69F-E7ADA0C426FF}" type="slidenum">
              <a:rPr lang="en-US" altLang="en-US" sz="1400" smtClean="0"/>
              <a:pPr>
                <a:spcBef>
                  <a:spcPct val="0"/>
                </a:spcBef>
                <a:buFontTx/>
                <a:buNone/>
              </a:pPr>
              <a:t>33</a:t>
            </a:fld>
            <a:endParaRPr lang="en-US" altLang="en-US" sz="1400" dirty="0" smtClean="0"/>
          </a:p>
        </p:txBody>
      </p:sp>
      <p:sp>
        <p:nvSpPr>
          <p:cNvPr id="21509" name="Rectangle 2"/>
          <p:cNvSpPr>
            <a:spLocks noGrp="1" noChangeArrowheads="1"/>
          </p:cNvSpPr>
          <p:nvPr>
            <p:ph type="title"/>
          </p:nvPr>
        </p:nvSpPr>
        <p:spPr/>
        <p:txBody>
          <a:bodyPr/>
          <a:lstStyle/>
          <a:p>
            <a:pPr eaLnBrk="1" hangingPunct="1"/>
            <a:r>
              <a:rPr lang="en-US" altLang="en-US" dirty="0" smtClean="0"/>
              <a:t>Diagnostic Analytics</a:t>
            </a:r>
          </a:p>
        </p:txBody>
      </p:sp>
      <p:sp>
        <p:nvSpPr>
          <p:cNvPr id="21510" name="Rectangle 3"/>
          <p:cNvSpPr>
            <a:spLocks noChangeArrowheads="1"/>
          </p:cNvSpPr>
          <p:nvPr/>
        </p:nvSpPr>
        <p:spPr bwMode="auto">
          <a:xfrm>
            <a:off x="381000" y="998538"/>
            <a:ext cx="82296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80000"/>
              </a:lnSpc>
            </a:pPr>
            <a:r>
              <a:rPr lang="en-US" altLang="en-US" sz="2000" b="1" dirty="0">
                <a:solidFill>
                  <a:srgbClr val="FF0000"/>
                </a:solidFill>
              </a:rPr>
              <a:t>Why did something happen?</a:t>
            </a:r>
          </a:p>
          <a:p>
            <a:pPr eaLnBrk="1" hangingPunct="1">
              <a:lnSpc>
                <a:spcPct val="80000"/>
              </a:lnSpc>
            </a:pPr>
            <a:r>
              <a:rPr lang="en-US" altLang="en-US" sz="2000" dirty="0"/>
              <a:t>Extract patterns from large data quantities via data mining</a:t>
            </a:r>
          </a:p>
          <a:p>
            <a:pPr eaLnBrk="1" hangingPunct="1">
              <a:lnSpc>
                <a:spcPct val="80000"/>
              </a:lnSpc>
            </a:pPr>
            <a:r>
              <a:rPr lang="en-US" altLang="en-US" sz="2000" dirty="0"/>
              <a:t>Correlate data types for explanation of near-term behavior – past and present</a:t>
            </a:r>
          </a:p>
          <a:p>
            <a:pPr eaLnBrk="1" hangingPunct="1">
              <a:lnSpc>
                <a:spcPct val="80000"/>
              </a:lnSpc>
            </a:pPr>
            <a:r>
              <a:rPr lang="en-US" altLang="en-US" sz="2000" dirty="0"/>
              <a:t>Estimate linear/non-linear behavior not easily identifiable through other approaches. </a:t>
            </a:r>
          </a:p>
          <a:p>
            <a:pPr eaLnBrk="1" hangingPunct="1">
              <a:lnSpc>
                <a:spcPct val="80000"/>
              </a:lnSpc>
            </a:pPr>
            <a:r>
              <a:rPr lang="en-US" altLang="en-US" sz="2000" dirty="0"/>
              <a:t>As an example, by classifying past insurance claims, estimate the number of future claims to flag for investigation with a high probability of being fraudulent.</a:t>
            </a:r>
          </a:p>
        </p:txBody>
      </p:sp>
      <p:pic>
        <p:nvPicPr>
          <p:cNvPr id="21511" name="Picture 3" descr="regression lin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4088" y="3925888"/>
            <a:ext cx="320040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r="2431"/>
          <a:stretch>
            <a:fillRect/>
          </a:stretch>
        </p:blipFill>
        <p:spPr>
          <a:xfrm>
            <a:off x="849313" y="3916363"/>
            <a:ext cx="3219450" cy="2311400"/>
          </a:xfrm>
          <a:noFill/>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20340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37"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54BE5E2-98D5-4B97-B810-D493B337390D}" type="datetime1">
              <a:rPr lang="en-US" altLang="en-US" sz="1400" smtClean="0"/>
              <a:pPr>
                <a:spcBef>
                  <a:spcPct val="0"/>
                </a:spcBef>
                <a:buFontTx/>
                <a:buNone/>
              </a:pPr>
              <a:t>5/16/2021</a:t>
            </a:fld>
            <a:endParaRPr lang="en-US" altLang="en-US" sz="1400" dirty="0" smtClean="0"/>
          </a:p>
        </p:txBody>
      </p:sp>
      <p:sp>
        <p:nvSpPr>
          <p:cNvPr id="2253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CS6907-13: Big Data and Analytics</a:t>
            </a:r>
          </a:p>
        </p:txBody>
      </p:sp>
      <p:sp>
        <p:nvSpPr>
          <p:cNvPr id="2253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BEB6C6B-C031-413B-9163-C3A52127F7B8}" type="slidenum">
              <a:rPr lang="en-US" altLang="en-US" sz="1400" smtClean="0"/>
              <a:pPr>
                <a:spcBef>
                  <a:spcPct val="0"/>
                </a:spcBef>
                <a:buFontTx/>
                <a:buNone/>
              </a:pPr>
              <a:t>34</a:t>
            </a:fld>
            <a:endParaRPr lang="en-US" altLang="en-US" sz="1400" dirty="0" smtClean="0"/>
          </a:p>
        </p:txBody>
      </p:sp>
      <p:sp>
        <p:nvSpPr>
          <p:cNvPr id="22533" name="Rectangle 2"/>
          <p:cNvSpPr>
            <a:spLocks noGrp="1" noChangeArrowheads="1"/>
          </p:cNvSpPr>
          <p:nvPr>
            <p:ph type="title"/>
          </p:nvPr>
        </p:nvSpPr>
        <p:spPr/>
        <p:txBody>
          <a:bodyPr/>
          <a:lstStyle/>
          <a:p>
            <a:pPr eaLnBrk="1" hangingPunct="1"/>
            <a:r>
              <a:rPr lang="en-US" altLang="en-US" dirty="0" smtClean="0"/>
              <a:t>Uses of Big Data: Starbucks</a:t>
            </a:r>
          </a:p>
        </p:txBody>
      </p:sp>
      <p:sp>
        <p:nvSpPr>
          <p:cNvPr id="22534" name="Rectangle 3"/>
          <p:cNvSpPr>
            <a:spLocks noGrp="1" noChangeArrowheads="1"/>
          </p:cNvSpPr>
          <p:nvPr>
            <p:ph type="body" idx="1"/>
          </p:nvPr>
        </p:nvSpPr>
        <p:spPr>
          <a:xfrm>
            <a:off x="457200" y="1036638"/>
            <a:ext cx="4267200" cy="5135562"/>
          </a:xfrm>
        </p:spPr>
        <p:txBody>
          <a:bodyPr/>
          <a:lstStyle/>
          <a:p>
            <a:pPr eaLnBrk="1" hangingPunct="1"/>
            <a:r>
              <a:rPr lang="en-US" altLang="en-US" sz="1800" dirty="0" smtClean="0">
                <a:cs typeface="Arial" panose="020B0604020202020204" pitchFamily="34" charset="0"/>
              </a:rPr>
              <a:t>Starbucks talked to its baristas about how customers ordered coffee, lattes, and tea</a:t>
            </a:r>
          </a:p>
          <a:p>
            <a:pPr eaLnBrk="1" hangingPunct="1"/>
            <a:r>
              <a:rPr lang="en-US" altLang="en-US" sz="1800" dirty="0" smtClean="0">
                <a:cs typeface="Arial" panose="020B0604020202020204" pitchFamily="34" charset="0"/>
              </a:rPr>
              <a:t>Concern over the taste of a new coffee product</a:t>
            </a:r>
          </a:p>
          <a:p>
            <a:pPr eaLnBrk="1" hangingPunct="1"/>
            <a:r>
              <a:rPr lang="en-US" altLang="en-US" sz="1800" dirty="0" smtClean="0">
                <a:cs typeface="Arial" panose="020B0604020202020204" pitchFamily="34" charset="0"/>
              </a:rPr>
              <a:t>Social media was followed</a:t>
            </a:r>
          </a:p>
          <a:p>
            <a:pPr eaLnBrk="1" hangingPunct="1"/>
            <a:r>
              <a:rPr lang="en-US" altLang="en-US" sz="1800" dirty="0" smtClean="0">
                <a:cs typeface="Arial" panose="020B0604020202020204" pitchFamily="34" charset="0"/>
              </a:rPr>
              <a:t>Taste was fine but price was too high</a:t>
            </a:r>
          </a:p>
          <a:p>
            <a:pPr eaLnBrk="1" hangingPunct="1"/>
            <a:r>
              <a:rPr lang="en-US" altLang="en-US" sz="1800" dirty="0" smtClean="0">
                <a:cs typeface="Arial" panose="020B0604020202020204" pitchFamily="34" charset="0"/>
              </a:rPr>
              <a:t>Price was reduced by mid afternoon</a:t>
            </a:r>
          </a:p>
          <a:p>
            <a:pPr eaLnBrk="1" hangingPunct="1"/>
            <a:r>
              <a:rPr lang="en-US" altLang="en-US" sz="1800" dirty="0" smtClean="0">
                <a:cs typeface="Arial" panose="020B0604020202020204" pitchFamily="34" charset="0"/>
              </a:rPr>
              <a:t>Used data to design K-cups and several new teas – Pumpkin Spice, Peachy Black, and Mango Green Iced Tea</a:t>
            </a:r>
          </a:p>
          <a:p>
            <a:pPr eaLnBrk="1" hangingPunct="1"/>
            <a:r>
              <a:rPr lang="en-US" altLang="en-US" sz="1800" dirty="0" smtClean="0">
                <a:cs typeface="Arial" panose="020B0604020202020204" pitchFamily="34" charset="0"/>
              </a:rPr>
              <a:t>90M transactions/week in 25K stores</a:t>
            </a:r>
          </a:p>
          <a:p>
            <a:pPr eaLnBrk="1" hangingPunct="1"/>
            <a:r>
              <a:rPr lang="en-US" altLang="en-US" sz="1800" dirty="0" smtClean="0">
                <a:cs typeface="Arial" panose="020B0604020202020204" pitchFamily="34" charset="0"/>
              </a:rPr>
              <a:t>New app recommends coffees and teas based on customer history</a:t>
            </a:r>
            <a:endParaRPr lang="en-US" altLang="en-US" sz="1800" dirty="0" smtClean="0"/>
          </a:p>
        </p:txBody>
      </p:sp>
      <p:pic>
        <p:nvPicPr>
          <p:cNvPr id="22535" name="Picture 2" descr="http://t2.gstatic.com/images?q=tbn:ANd9GcTYmGK5hJeWLq0okB9-7FD5YVeGv9T6sElSk6EkA0IUWB3nvFag3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8913" y="1371600"/>
            <a:ext cx="3233737"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031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Predictive Analytics</a:t>
            </a:r>
          </a:p>
        </p:txBody>
      </p:sp>
      <p:sp>
        <p:nvSpPr>
          <p:cNvPr id="3" name="Content Placeholder 2"/>
          <p:cNvSpPr>
            <a:spLocks noGrp="1"/>
          </p:cNvSpPr>
          <p:nvPr>
            <p:ph idx="1"/>
          </p:nvPr>
        </p:nvSpPr>
        <p:spPr/>
        <p:txBody>
          <a:bodyPr/>
          <a:lstStyle/>
          <a:p>
            <a:pPr>
              <a:defRPr/>
            </a:pPr>
            <a:r>
              <a:rPr lang="en-US" sz="1800" dirty="0" smtClean="0"/>
              <a:t>Predictive analytics utilizes a variety of statistical, modeling, data mining, and “machine learning” techniques to study recent and historical data, thereby allowing analysts to make predictions about the future.</a:t>
            </a:r>
          </a:p>
          <a:p>
            <a:pPr>
              <a:defRPr/>
            </a:pPr>
            <a:endParaRPr lang="en-US" sz="2000" dirty="0" smtClean="0"/>
          </a:p>
          <a:p>
            <a:pPr>
              <a:defRPr/>
            </a:pPr>
            <a:r>
              <a:rPr lang="en-US" sz="1800" dirty="0" smtClean="0"/>
              <a:t>"The purpose of predictive analytics is NOT to tell you what will happen in the future. It cannot do that. In fact, no analytics can do that. Predictive analytics can only forecast what might happen in the future, because all predictive analytics are probabilistic in nature.“</a:t>
            </a:r>
          </a:p>
          <a:p>
            <a:pPr marL="0" indent="0">
              <a:buFontTx/>
              <a:buNone/>
              <a:defRPr/>
            </a:pPr>
            <a:r>
              <a:rPr lang="en-US" sz="1800" dirty="0"/>
              <a:t>	</a:t>
            </a:r>
            <a:r>
              <a:rPr lang="en-US" sz="1800" dirty="0" smtClean="0"/>
              <a:t>- Michael Wu, Lithium Technologies</a:t>
            </a:r>
          </a:p>
          <a:p>
            <a:pPr marL="0" indent="0">
              <a:buFontTx/>
              <a:buNone/>
              <a:defRPr/>
            </a:pPr>
            <a:endParaRPr lang="en-US" sz="2000" dirty="0" smtClean="0"/>
          </a:p>
          <a:p>
            <a:pPr>
              <a:defRPr/>
            </a:pPr>
            <a:r>
              <a:rPr lang="en-US" sz="2000" dirty="0" smtClean="0"/>
              <a:t>Predictive analytics doesn't predict one possible future, but rather "multiple futures“.</a:t>
            </a:r>
          </a:p>
          <a:p>
            <a:pPr lvl="1">
              <a:defRPr/>
            </a:pPr>
            <a:r>
              <a:rPr lang="en-US" sz="1600" dirty="0" smtClean="0"/>
              <a:t>Each prediction may be associated with a likelihood of occurrence.</a:t>
            </a:r>
          </a:p>
          <a:p>
            <a:pPr lvl="1">
              <a:defRPr/>
            </a:pPr>
            <a:r>
              <a:rPr lang="en-US" sz="1600" dirty="0" smtClean="0"/>
              <a:t>But, the highest likelihood may not be the best rational for what to do next.</a:t>
            </a:r>
            <a:endParaRPr lang="en-US" sz="1600" dirty="0"/>
          </a:p>
        </p:txBody>
      </p:sp>
      <p:sp>
        <p:nvSpPr>
          <p:cNvPr id="3584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E61DCD8-9006-4AD2-9545-5029424F1152}" type="datetime1">
              <a:rPr lang="en-US" altLang="en-US" sz="1400" smtClean="0"/>
              <a:pPr>
                <a:spcBef>
                  <a:spcPct val="0"/>
                </a:spcBef>
                <a:buFontTx/>
                <a:buNone/>
              </a:pPr>
              <a:t>5/16/2021</a:t>
            </a:fld>
            <a:endParaRPr lang="en-US" altLang="en-US" sz="1400" dirty="0" smtClean="0"/>
          </a:p>
        </p:txBody>
      </p:sp>
      <p:sp>
        <p:nvSpPr>
          <p:cNvPr id="35845"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a:t>
            </a:r>
            <a:r>
              <a:rPr lang="en-US" altLang="en-US" sz="1400" dirty="0"/>
              <a:t>Big Data &amp; Analytics</a:t>
            </a:r>
          </a:p>
        </p:txBody>
      </p:sp>
      <p:sp>
        <p:nvSpPr>
          <p:cNvPr id="3584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1F623105-F52E-4CCA-B416-23D456ED892D}" type="slidenum">
              <a:rPr lang="en-US" altLang="en-US" sz="1400" smtClean="0"/>
              <a:pPr>
                <a:spcBef>
                  <a:spcPct val="0"/>
                </a:spcBef>
                <a:buFontTx/>
                <a:buNone/>
              </a:pPr>
              <a:t>35</a:t>
            </a:fld>
            <a:endParaRPr lang="en-US" altLang="en-US" sz="1400" dirty="0" smtClean="0"/>
          </a:p>
        </p:txBody>
      </p:sp>
    </p:spTree>
    <p:extLst>
      <p:ext uri="{BB962C8B-B14F-4D97-AF65-F5344CB8AC3E}">
        <p14:creationId xmlns:p14="http://schemas.microsoft.com/office/powerpoint/2010/main" val="2914937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DD4348D-B908-4FAD-BA1B-21C38D8BCAB7}" type="datetime1">
              <a:rPr lang="en-US" altLang="en-US" sz="1400" smtClean="0"/>
              <a:pPr>
                <a:spcBef>
                  <a:spcPct val="0"/>
                </a:spcBef>
                <a:buFontTx/>
                <a:buNone/>
              </a:pPr>
              <a:t>5/16/2021</a:t>
            </a:fld>
            <a:endParaRPr lang="en-US" altLang="en-US" sz="1400" dirty="0" smtClean="0"/>
          </a:p>
        </p:txBody>
      </p:sp>
      <p:sp>
        <p:nvSpPr>
          <p:cNvPr id="2355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355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B96336F-8B9E-4673-AEF6-047AF1BDAC2F}" type="slidenum">
              <a:rPr lang="en-US" altLang="en-US" sz="1400" smtClean="0"/>
              <a:pPr>
                <a:spcBef>
                  <a:spcPct val="0"/>
                </a:spcBef>
                <a:buFontTx/>
                <a:buNone/>
              </a:pPr>
              <a:t>36</a:t>
            </a:fld>
            <a:endParaRPr lang="en-US" altLang="en-US" sz="1400" dirty="0" smtClean="0"/>
          </a:p>
        </p:txBody>
      </p:sp>
      <p:sp>
        <p:nvSpPr>
          <p:cNvPr id="23557" name="Rectangle 2"/>
          <p:cNvSpPr>
            <a:spLocks noGrp="1" noChangeArrowheads="1"/>
          </p:cNvSpPr>
          <p:nvPr>
            <p:ph type="title"/>
          </p:nvPr>
        </p:nvSpPr>
        <p:spPr/>
        <p:txBody>
          <a:bodyPr/>
          <a:lstStyle/>
          <a:p>
            <a:pPr eaLnBrk="1" hangingPunct="1"/>
            <a:r>
              <a:rPr lang="en-US" altLang="en-US" dirty="0" smtClean="0"/>
              <a:t>Predictive Analytics</a:t>
            </a:r>
          </a:p>
        </p:txBody>
      </p:sp>
      <p:sp>
        <p:nvSpPr>
          <p:cNvPr id="23558" name="Rectangle 3"/>
          <p:cNvSpPr>
            <a:spLocks noGrp="1" noChangeArrowheads="1"/>
          </p:cNvSpPr>
          <p:nvPr>
            <p:ph type="body" idx="1"/>
          </p:nvPr>
        </p:nvSpPr>
        <p:spPr/>
        <p:txBody>
          <a:bodyPr/>
          <a:lstStyle/>
          <a:p>
            <a:pPr eaLnBrk="1" hangingPunct="1"/>
            <a:r>
              <a:rPr lang="en-US" altLang="en-US" b="1" dirty="0" smtClean="0">
                <a:solidFill>
                  <a:srgbClr val="FF0000"/>
                </a:solidFill>
              </a:rPr>
              <a:t>What could happen next?</a:t>
            </a:r>
          </a:p>
          <a:p>
            <a:pPr eaLnBrk="1" hangingPunct="1"/>
            <a:r>
              <a:rPr lang="en-US" altLang="en-US" dirty="0" smtClean="0"/>
              <a:t>Extrapolate through different tools and techniques to long-term view</a:t>
            </a:r>
          </a:p>
          <a:p>
            <a:pPr eaLnBrk="1" hangingPunct="1"/>
            <a:r>
              <a:rPr lang="en-US" altLang="en-US" dirty="0" smtClean="0"/>
              <a:t>Choosing the right data to include in models is important. </a:t>
            </a:r>
          </a:p>
          <a:p>
            <a:pPr eaLnBrk="1" hangingPunct="1"/>
            <a:r>
              <a:rPr lang="en-US" altLang="en-US" dirty="0" smtClean="0"/>
              <a:t>Predictive analytics should not be searching for a diamond in a coal mine. You will get too many spurious findings. </a:t>
            </a:r>
          </a:p>
          <a:p>
            <a:pPr eaLnBrk="1" hangingPunct="1"/>
            <a:r>
              <a:rPr lang="en-US" altLang="en-US" dirty="0" smtClean="0"/>
              <a:t>Rather, it is important have some thoughts as to what variables might be related.</a:t>
            </a:r>
          </a:p>
          <a:p>
            <a:pPr eaLnBrk="1" hangingPunct="1"/>
            <a:r>
              <a:rPr lang="en-US" altLang="en-US" dirty="0" smtClean="0"/>
              <a:t>And once you have findings, domain knowledge is necessary to understand how they can be used.</a:t>
            </a:r>
          </a:p>
        </p:txBody>
      </p:sp>
    </p:spTree>
    <p:extLst>
      <p:ext uri="{BB962C8B-B14F-4D97-AF65-F5344CB8AC3E}">
        <p14:creationId xmlns:p14="http://schemas.microsoft.com/office/powerpoint/2010/main" val="2471170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7DD964E-28E4-4860-9F6D-9B9C9AAE6887}" type="datetime1">
              <a:rPr lang="en-US" altLang="en-US" sz="1400" smtClean="0"/>
              <a:pPr>
                <a:spcBef>
                  <a:spcPct val="0"/>
                </a:spcBef>
                <a:buFontTx/>
                <a:buNone/>
              </a:pPr>
              <a:t>5/16/2021</a:t>
            </a:fld>
            <a:endParaRPr lang="en-US" altLang="en-US" sz="1400" dirty="0" smtClean="0"/>
          </a:p>
        </p:txBody>
      </p:sp>
      <p:sp>
        <p:nvSpPr>
          <p:cNvPr id="2560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CS6907-13: Big Data and Analytics</a:t>
            </a:r>
          </a:p>
        </p:txBody>
      </p:sp>
      <p:sp>
        <p:nvSpPr>
          <p:cNvPr id="2560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0D84502-DD15-4155-B7ED-08F5438DB2D7}" type="slidenum">
              <a:rPr lang="en-US" altLang="en-US" sz="1400" smtClean="0"/>
              <a:pPr>
                <a:spcBef>
                  <a:spcPct val="0"/>
                </a:spcBef>
                <a:buFontTx/>
                <a:buNone/>
              </a:pPr>
              <a:t>37</a:t>
            </a:fld>
            <a:endParaRPr lang="en-US" altLang="en-US" sz="1400" dirty="0" smtClean="0"/>
          </a:p>
        </p:txBody>
      </p:sp>
      <p:sp>
        <p:nvSpPr>
          <p:cNvPr id="25605" name="Rectangle 2"/>
          <p:cNvSpPr>
            <a:spLocks noGrp="1" noChangeArrowheads="1"/>
          </p:cNvSpPr>
          <p:nvPr>
            <p:ph type="title"/>
          </p:nvPr>
        </p:nvSpPr>
        <p:spPr/>
        <p:txBody>
          <a:bodyPr/>
          <a:lstStyle/>
          <a:p>
            <a:pPr eaLnBrk="1" hangingPunct="1"/>
            <a:r>
              <a:rPr lang="en-US" altLang="en-US" dirty="0" smtClean="0"/>
              <a:t>Uses of Big Data: Target</a:t>
            </a:r>
          </a:p>
        </p:txBody>
      </p:sp>
      <p:sp>
        <p:nvSpPr>
          <p:cNvPr id="25606" name="Rectangle 3"/>
          <p:cNvSpPr>
            <a:spLocks noGrp="1" noChangeArrowheads="1"/>
          </p:cNvSpPr>
          <p:nvPr>
            <p:ph type="body" idx="1"/>
          </p:nvPr>
        </p:nvSpPr>
        <p:spPr/>
        <p:txBody>
          <a:bodyPr/>
          <a:lstStyle/>
          <a:p>
            <a:pPr eaLnBrk="1" hangingPunct="1">
              <a:lnSpc>
                <a:spcPct val="80000"/>
              </a:lnSpc>
            </a:pPr>
            <a:r>
              <a:rPr lang="en-US" altLang="en-US" sz="2000" u="sng" dirty="0" smtClean="0">
                <a:solidFill>
                  <a:srgbClr val="00069D"/>
                </a:solidFill>
              </a:rPr>
              <a:t>http://www.forbes.com/sites/kashmirhill/2012/02/16/how-target-figured-out-a-teen-girl-was-pregnant-before-her-father-did/</a:t>
            </a:r>
            <a:endParaRPr lang="en-US" altLang="en-US" sz="2000" dirty="0" smtClean="0"/>
          </a:p>
          <a:p>
            <a:pPr eaLnBrk="1" hangingPunct="1">
              <a:lnSpc>
                <a:spcPct val="80000"/>
              </a:lnSpc>
            </a:pPr>
            <a:r>
              <a:rPr lang="en-US" altLang="en-US" sz="2000" dirty="0" smtClean="0">
                <a:solidFill>
                  <a:srgbClr val="000000"/>
                </a:solidFill>
              </a:rPr>
              <a:t>Target assigns every customer a guest ID tied to their credit card</a:t>
            </a:r>
            <a:endParaRPr lang="en-US" altLang="en-US" sz="2000" dirty="0" smtClean="0"/>
          </a:p>
          <a:p>
            <a:pPr eaLnBrk="1" hangingPunct="1">
              <a:lnSpc>
                <a:spcPct val="80000"/>
              </a:lnSpc>
            </a:pPr>
            <a:r>
              <a:rPr lang="en-US" altLang="en-US" sz="2000" dirty="0" smtClean="0">
                <a:solidFill>
                  <a:srgbClr val="000000"/>
                </a:solidFill>
              </a:rPr>
              <a:t>Stores a history of everything they bought and any demographic info</a:t>
            </a:r>
            <a:endParaRPr lang="en-US" altLang="en-US" sz="2000" dirty="0" smtClean="0"/>
          </a:p>
          <a:p>
            <a:pPr eaLnBrk="1" hangingPunct="1">
              <a:lnSpc>
                <a:spcPct val="80000"/>
              </a:lnSpc>
            </a:pPr>
            <a:r>
              <a:rPr lang="en-US" altLang="en-US" sz="2000" dirty="0" smtClean="0">
                <a:solidFill>
                  <a:srgbClr val="000000"/>
                </a:solidFill>
              </a:rPr>
              <a:t>Andrew Pole looked at historical data for all women signed up for Target’s baby registry</a:t>
            </a:r>
            <a:endParaRPr lang="en-US" altLang="en-US" sz="2000" dirty="0" smtClean="0"/>
          </a:p>
          <a:p>
            <a:pPr eaLnBrk="1" hangingPunct="1">
              <a:lnSpc>
                <a:spcPct val="80000"/>
              </a:lnSpc>
            </a:pPr>
            <a:r>
              <a:rPr lang="en-US" altLang="en-US" sz="2000" dirty="0" smtClean="0">
                <a:solidFill>
                  <a:srgbClr val="000000"/>
                </a:solidFill>
              </a:rPr>
              <a:t>From Pole’s analysis, some key patterns emerged</a:t>
            </a:r>
            <a:endParaRPr lang="en-US" altLang="en-US" sz="2000" dirty="0" smtClean="0"/>
          </a:p>
          <a:p>
            <a:pPr eaLnBrk="1" hangingPunct="1">
              <a:lnSpc>
                <a:spcPct val="80000"/>
              </a:lnSpc>
            </a:pPr>
            <a:r>
              <a:rPr lang="en-US" altLang="en-US" sz="2000" dirty="0" smtClean="0">
                <a:solidFill>
                  <a:srgbClr val="000000"/>
                </a:solidFill>
              </a:rPr>
              <a:t>For example, they noticed that women started buying larger quantities of unscented  lotion around the second trimester</a:t>
            </a:r>
            <a:endParaRPr lang="en-US" altLang="en-US" sz="2000" dirty="0" smtClean="0"/>
          </a:p>
          <a:p>
            <a:pPr eaLnBrk="1" hangingPunct="1">
              <a:lnSpc>
                <a:spcPct val="80000"/>
              </a:lnSpc>
            </a:pPr>
            <a:r>
              <a:rPr lang="en-US" altLang="en-US" sz="2000" dirty="0" smtClean="0">
                <a:solidFill>
                  <a:srgbClr val="000000"/>
                </a:solidFill>
              </a:rPr>
              <a:t>And, in the first 20 weeks, pregnant women loaded up on mineral supplements and large cotton balls, hand sanitizers and wash clothes</a:t>
            </a:r>
            <a:endParaRPr lang="en-US" altLang="en-US" sz="2000" dirty="0" smtClean="0"/>
          </a:p>
          <a:p>
            <a:pPr eaLnBrk="1" hangingPunct="1">
              <a:lnSpc>
                <a:spcPct val="80000"/>
              </a:lnSpc>
            </a:pPr>
            <a:r>
              <a:rPr lang="en-US" altLang="en-US" sz="2000" dirty="0" smtClean="0">
                <a:solidFill>
                  <a:srgbClr val="000000"/>
                </a:solidFill>
              </a:rPr>
              <a:t>They identified about 25 products that predicted pregnancy and could do so within a narrow window</a:t>
            </a:r>
            <a:endParaRPr lang="en-US" altLang="en-US" sz="2000" dirty="0" smtClean="0"/>
          </a:p>
          <a:p>
            <a:pPr eaLnBrk="1" hangingPunct="1">
              <a:lnSpc>
                <a:spcPct val="80000"/>
              </a:lnSpc>
            </a:pPr>
            <a:r>
              <a:rPr lang="en-US" altLang="en-US" sz="2000" dirty="0" smtClean="0">
                <a:solidFill>
                  <a:srgbClr val="000000"/>
                </a:solidFill>
              </a:rPr>
              <a:t>So, Target started sending out coupons for baby items</a:t>
            </a:r>
            <a:endParaRPr lang="en-US" altLang="en-US" sz="2000" dirty="0" smtClean="0"/>
          </a:p>
          <a:p>
            <a:pPr eaLnBrk="1" hangingPunct="1">
              <a:lnSpc>
                <a:spcPct val="80000"/>
              </a:lnSpc>
            </a:pPr>
            <a:r>
              <a:rPr lang="en-US" altLang="en-US" sz="2000" dirty="0" smtClean="0">
                <a:solidFill>
                  <a:srgbClr val="000000"/>
                </a:solidFill>
              </a:rPr>
              <a:t>Which started arriving at this teen’s house and caused her father to wonder what was going on</a:t>
            </a:r>
            <a:endParaRPr lang="en-US" altLang="en-US" sz="2000" dirty="0" smtClean="0"/>
          </a:p>
          <a:p>
            <a:pPr eaLnBrk="1" hangingPunct="1">
              <a:lnSpc>
                <a:spcPct val="80000"/>
              </a:lnSpc>
            </a:pPr>
            <a:endParaRPr lang="en-US" altLang="en-US" sz="2000" dirty="0" smtClean="0"/>
          </a:p>
        </p:txBody>
      </p:sp>
    </p:spTree>
    <p:extLst>
      <p:ext uri="{BB962C8B-B14F-4D97-AF65-F5344CB8AC3E}">
        <p14:creationId xmlns:p14="http://schemas.microsoft.com/office/powerpoint/2010/main" val="7307163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Another Example of Predictive Analytics</a:t>
            </a:r>
          </a:p>
        </p:txBody>
      </p:sp>
      <p:sp>
        <p:nvSpPr>
          <p:cNvPr id="27651"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765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F23295DE-8D51-42F3-95F6-A93D43534FAF}" type="slidenum">
              <a:rPr lang="en-US" altLang="en-US" sz="1400" smtClean="0"/>
              <a:pPr>
                <a:spcBef>
                  <a:spcPct val="0"/>
                </a:spcBef>
                <a:buFontTx/>
                <a:buNone/>
              </a:pPr>
              <a:t>38</a:t>
            </a:fld>
            <a:endParaRPr lang="en-US" altLang="en-US" sz="1400" dirty="0" smtClean="0"/>
          </a:p>
        </p:txBody>
      </p:sp>
      <p:pic>
        <p:nvPicPr>
          <p:cNvPr id="2765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023938"/>
            <a:ext cx="7926388" cy="461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65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49CDE41-8040-45B7-B84E-DDBF31AAD946}"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2501743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smtClean="0"/>
              <a:t>Predictive Analytics Issues - I</a:t>
            </a:r>
          </a:p>
        </p:txBody>
      </p:sp>
      <p:sp>
        <p:nvSpPr>
          <p:cNvPr id="28675" name="Content Placeholder 2"/>
          <p:cNvSpPr>
            <a:spLocks noGrp="1"/>
          </p:cNvSpPr>
          <p:nvPr>
            <p:ph idx="1"/>
          </p:nvPr>
        </p:nvSpPr>
        <p:spPr/>
        <p:txBody>
          <a:bodyPr/>
          <a:lstStyle/>
          <a:p>
            <a:r>
              <a:rPr lang="en-US" altLang="en-US" sz="2000" dirty="0" smtClean="0"/>
              <a:t>There is very little data that is really predictive.</a:t>
            </a:r>
          </a:p>
          <a:p>
            <a:pPr lvl="1"/>
            <a:r>
              <a:rPr lang="en-US" altLang="en-US" sz="1800" dirty="0" smtClean="0"/>
              <a:t>At best, using statistics, we can extrapolate from data using numerical methods, most of which is linear extrapolation.</a:t>
            </a:r>
          </a:p>
          <a:p>
            <a:r>
              <a:rPr lang="en-US" altLang="en-US" sz="2000" dirty="0" smtClean="0"/>
              <a:t>“Figuring out what is truly causal and what is correlation is very difficult to do”.</a:t>
            </a:r>
          </a:p>
          <a:p>
            <a:pPr lvl="1"/>
            <a:r>
              <a:rPr lang="en-US" altLang="en-US" sz="1800" dirty="0" smtClean="0"/>
              <a:t>Jan Hutzius, Chief Economist for Goldman Sachs</a:t>
            </a:r>
          </a:p>
          <a:p>
            <a:r>
              <a:rPr lang="en-US" altLang="en-US" b="1" dirty="0" smtClean="0">
                <a:solidFill>
                  <a:srgbClr val="C00000"/>
                </a:solidFill>
              </a:rPr>
              <a:t>Axiom: Correlation does not imply Causation!</a:t>
            </a:r>
          </a:p>
          <a:p>
            <a:r>
              <a:rPr lang="en-US" altLang="en-US" sz="2000" dirty="0" smtClean="0"/>
              <a:t>Just because two variables have a statistical relationship does not mean that one is responsible for the other.</a:t>
            </a:r>
          </a:p>
          <a:p>
            <a:r>
              <a:rPr lang="en-US" altLang="en-US" sz="2000" dirty="0" smtClean="0"/>
              <a:t>Ice cream and forest fires are correlated because they both occur in the summer. You don’t light a patch of Montana brush on fire every time you buy a pint of Hagen Daz!</a:t>
            </a:r>
          </a:p>
          <a:p>
            <a:r>
              <a:rPr lang="en-US" altLang="en-US" sz="2000" dirty="0" smtClean="0"/>
              <a:t>Targeting a particular variable in your analysis:</a:t>
            </a:r>
          </a:p>
          <a:p>
            <a:pPr lvl="1"/>
            <a:r>
              <a:rPr lang="en-US" altLang="en-US" sz="1600" dirty="0" smtClean="0"/>
              <a:t>Remember the Hawthorne Effect (also Goldhart’s Law)!!</a:t>
            </a:r>
          </a:p>
        </p:txBody>
      </p:sp>
      <p:sp>
        <p:nvSpPr>
          <p:cNvPr id="2867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A6D38D5-6CBB-418B-B7DA-DB41F4BBD0C3}" type="datetime1">
              <a:rPr lang="en-US" altLang="en-US" sz="1400" smtClean="0"/>
              <a:pPr>
                <a:spcBef>
                  <a:spcPct val="0"/>
                </a:spcBef>
                <a:buFontTx/>
                <a:buNone/>
              </a:pPr>
              <a:t>5/16/2021</a:t>
            </a:fld>
            <a:endParaRPr lang="en-US" altLang="en-US" sz="1400" dirty="0" smtClean="0"/>
          </a:p>
        </p:txBody>
      </p:sp>
      <p:sp>
        <p:nvSpPr>
          <p:cNvPr id="2867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867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DEC4028E-253B-4904-91FE-5BC45B420EA4}" type="slidenum">
              <a:rPr lang="en-US" altLang="en-US" sz="1400" smtClean="0"/>
              <a:pPr>
                <a:spcBef>
                  <a:spcPct val="0"/>
                </a:spcBef>
                <a:buFontTx/>
                <a:buNone/>
              </a:pPr>
              <a:t>39</a:t>
            </a:fld>
            <a:endParaRPr lang="en-US" altLang="en-US" sz="1400" dirty="0" smtClean="0"/>
          </a:p>
        </p:txBody>
      </p:sp>
    </p:spTree>
    <p:extLst>
      <p:ext uri="{BB962C8B-B14F-4D97-AF65-F5344CB8AC3E}">
        <p14:creationId xmlns:p14="http://schemas.microsoft.com/office/powerpoint/2010/main" val="137496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A90207D-1B40-48D5-A4B6-08E39A8D755C}" type="datetime1">
              <a:rPr lang="en-US" altLang="en-US" sz="1400" smtClean="0"/>
              <a:t>5/16/2021</a:t>
            </a:fld>
            <a:endParaRPr lang="en-US" altLang="en-US" sz="1400" dirty="0" smtClean="0"/>
          </a:p>
        </p:txBody>
      </p:sp>
      <p:sp>
        <p:nvSpPr>
          <p:cNvPr id="5123" name="Footer Placeholder 2"/>
          <p:cNvSpPr>
            <a:spLocks noGrp="1"/>
          </p:cNvSpPr>
          <p:nvPr>
            <p:ph type="ftr" sz="quarter" idx="11"/>
          </p:nvPr>
        </p:nvSpPr>
        <p:spPr>
          <a:xfrm>
            <a:off x="2286000" y="6245225"/>
            <a:ext cx="4572000"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5124" name="Slide Number Placeholder 3"/>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8806054-C2AD-4E77-8E83-6CD0DD37E111}" type="slidenum">
              <a:rPr lang="en-US" altLang="en-US" sz="1400" smtClean="0"/>
              <a:pPr>
                <a:spcBef>
                  <a:spcPct val="0"/>
                </a:spcBef>
                <a:buFontTx/>
                <a:buNone/>
              </a:pPr>
              <a:t>4</a:t>
            </a:fld>
            <a:endParaRPr lang="en-US" altLang="en-US" sz="1400" dirty="0" smtClean="0"/>
          </a:p>
        </p:txBody>
      </p:sp>
      <p:sp>
        <p:nvSpPr>
          <p:cNvPr id="5125" name="Title 1"/>
          <p:cNvSpPr>
            <a:spLocks noGrp="1"/>
          </p:cNvSpPr>
          <p:nvPr>
            <p:ph type="title" idx="4294967295"/>
          </p:nvPr>
        </p:nvSpPr>
        <p:spPr/>
        <p:txBody>
          <a:bodyPr/>
          <a:lstStyle/>
          <a:p>
            <a:pPr eaLnBrk="1" hangingPunct="1"/>
            <a:r>
              <a:rPr lang="en-US" altLang="en-US" dirty="0" smtClean="0"/>
              <a:t>There's a Wealth of Data out there, but……….</a:t>
            </a:r>
          </a:p>
        </p:txBody>
      </p:sp>
      <p:sp>
        <p:nvSpPr>
          <p:cNvPr id="5126" name="Content Placeholder 2"/>
          <p:cNvSpPr>
            <a:spLocks noGrp="1"/>
          </p:cNvSpPr>
          <p:nvPr>
            <p:ph idx="4294967295"/>
          </p:nvPr>
        </p:nvSpPr>
        <p:spPr>
          <a:xfrm>
            <a:off x="762000" y="990600"/>
            <a:ext cx="8229600" cy="5135563"/>
          </a:xfrm>
        </p:spPr>
        <p:txBody>
          <a:bodyPr/>
          <a:lstStyle/>
          <a:p>
            <a:pPr marL="228600" indent="-228600" eaLnBrk="1" hangingPunct="1">
              <a:buFontTx/>
              <a:buNone/>
            </a:pPr>
            <a:r>
              <a:rPr lang="en-US" altLang="en-US" sz="1800" dirty="0" smtClean="0"/>
              <a:t>Organizations have access to a wealth of information, but they can’t get value out of it because it is sitting in its most raw form or in a semistructured or unstructured format; and as a result, they don't even know whether it's worth keeping (or even able to keep it for that matter).</a:t>
            </a:r>
          </a:p>
          <a:p>
            <a:pPr marL="228600" indent="-228600" eaLnBrk="1" hangingPunct="1">
              <a:buFontTx/>
              <a:buNone/>
            </a:pPr>
            <a:endParaRPr lang="en-US" altLang="en-US" sz="1800" dirty="0" smtClean="0"/>
          </a:p>
          <a:p>
            <a:pPr marL="228600" indent="-228600" eaLnBrk="1" hangingPunct="1">
              <a:buFontTx/>
              <a:buNone/>
            </a:pPr>
            <a:r>
              <a:rPr lang="en-US" altLang="en-US" sz="1800" u="sng" dirty="0" smtClean="0"/>
              <a:t>Did you know that </a:t>
            </a:r>
            <a:r>
              <a:rPr lang="en-US" altLang="en-US" sz="1800" dirty="0" smtClean="0"/>
              <a:t>:</a:t>
            </a:r>
          </a:p>
          <a:p>
            <a:pPr marL="228600" indent="-228600" eaLnBrk="1" hangingPunct="1"/>
            <a:r>
              <a:rPr lang="en-US" altLang="en-US" sz="1800" dirty="0" smtClean="0"/>
              <a:t>80 percent of the world's information is unstructured.</a:t>
            </a:r>
          </a:p>
          <a:p>
            <a:pPr marL="228600" indent="-228600" eaLnBrk="1" hangingPunct="1"/>
            <a:r>
              <a:rPr lang="en-US" altLang="en-US" sz="1800" dirty="0" smtClean="0"/>
              <a:t>Unstructured information is growing at 15 times the rate of structured information. </a:t>
            </a:r>
          </a:p>
          <a:p>
            <a:pPr marL="228600" indent="-228600" eaLnBrk="1" hangingPunct="1"/>
            <a:r>
              <a:rPr lang="en-US" altLang="en-US" sz="1800" dirty="0" smtClean="0"/>
              <a:t>Raw computational power is growing at such an enormous rate that today's off-the-shelf commodity box is starting to display the power that a supercomputer showed half a decade ago. </a:t>
            </a:r>
          </a:p>
          <a:p>
            <a:pPr marL="228600" indent="-228600" eaLnBrk="1" hangingPunct="1"/>
            <a:r>
              <a:rPr lang="en-US" altLang="en-US" sz="1800" dirty="0"/>
              <a:t>Key Idea from the Web: Access to information has been democratized: it is (or should be) available for all.</a:t>
            </a:r>
          </a:p>
          <a:p>
            <a:pPr marL="228600" indent="-228600" eaLnBrk="1" hangingPunct="1">
              <a:buFontTx/>
              <a:buNone/>
            </a:pPr>
            <a:r>
              <a:rPr lang="en-US" altLang="en-US" sz="1000" dirty="0" smtClean="0"/>
              <a:t> </a:t>
            </a:r>
          </a:p>
          <a:p>
            <a:pPr marL="228600" indent="-228600" eaLnBrk="1" hangingPunct="1">
              <a:buFontTx/>
              <a:buNone/>
            </a:pPr>
            <a:r>
              <a:rPr lang="en-US" altLang="en-US" sz="1200" dirty="0" smtClean="0"/>
              <a:t>- </a:t>
            </a:r>
            <a:r>
              <a:rPr lang="en-US" altLang="en-US" sz="1200" i="1" dirty="0" smtClean="0"/>
              <a:t>Understanding Big Data: Analytics for Enterprise Class Hadoop and Streaming Data</a:t>
            </a:r>
            <a:r>
              <a:rPr lang="en-US" altLang="en-US" sz="1200" dirty="0" smtClean="0"/>
              <a:t>, 2012</a:t>
            </a:r>
          </a:p>
        </p:txBody>
      </p:sp>
      <p:sp>
        <p:nvSpPr>
          <p:cNvPr id="5127" name="Slide Number Placeholder 4"/>
          <p:cNvSpPr txBox="1">
            <a:spLocks noGrp="1"/>
          </p:cNvSpPr>
          <p:nvPr/>
        </p:nvSpPr>
        <p:spPr bwMode="auto">
          <a:xfrm>
            <a:off x="7391400" y="6248400"/>
            <a:ext cx="914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200" dirty="0"/>
              <a:t>Intro-</a:t>
            </a:r>
            <a:fld id="{AF3EC426-894D-4EAD-8703-40384D6BEA57}" type="slidenum">
              <a:rPr lang="en-US" altLang="en-US" sz="1200"/>
              <a:pPr algn="ctr" eaLnBrk="1" hangingPunct="1">
                <a:spcBef>
                  <a:spcPct val="0"/>
                </a:spcBef>
                <a:buFontTx/>
                <a:buNone/>
              </a:pPr>
              <a:t>4</a:t>
            </a:fld>
            <a:endParaRPr lang="en-US" altLang="en-US" sz="1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 Issues - II</a:t>
            </a:r>
            <a:endParaRPr lang="en-US" dirty="0"/>
          </a:p>
        </p:txBody>
      </p:sp>
      <p:sp>
        <p:nvSpPr>
          <p:cNvPr id="3" name="Content Placeholder 2"/>
          <p:cNvSpPr>
            <a:spLocks noGrp="1"/>
          </p:cNvSpPr>
          <p:nvPr>
            <p:ph idx="1"/>
          </p:nvPr>
        </p:nvSpPr>
        <p:spPr/>
        <p:txBody>
          <a:bodyPr/>
          <a:lstStyle/>
          <a:p>
            <a:pPr marL="0" indent="0">
              <a:buNone/>
            </a:pPr>
            <a:r>
              <a:rPr lang="en-US" sz="1600" dirty="0"/>
              <a:t>Many steps required:</a:t>
            </a:r>
          </a:p>
          <a:p>
            <a:r>
              <a:rPr lang="en-US" sz="1600" dirty="0"/>
              <a:t>Data </a:t>
            </a:r>
            <a:r>
              <a:rPr lang="en-US" sz="1600" dirty="0" smtClean="0"/>
              <a:t>preparation</a:t>
            </a:r>
            <a:endParaRPr lang="en-US" sz="1600" dirty="0"/>
          </a:p>
          <a:p>
            <a:r>
              <a:rPr lang="en-US" sz="1600" dirty="0"/>
              <a:t>Data cleansing</a:t>
            </a:r>
          </a:p>
          <a:p>
            <a:r>
              <a:rPr lang="en-US" sz="1600" dirty="0"/>
              <a:t>Identifying important columns</a:t>
            </a:r>
          </a:p>
          <a:p>
            <a:r>
              <a:rPr lang="en-US" sz="1600" dirty="0"/>
              <a:t>Recognizing correlations</a:t>
            </a:r>
          </a:p>
          <a:p>
            <a:r>
              <a:rPr lang="en-US" sz="1600" dirty="0"/>
              <a:t>Understanding how different algorithms (math) work</a:t>
            </a:r>
          </a:p>
          <a:p>
            <a:r>
              <a:rPr lang="en-US" sz="1600" dirty="0"/>
              <a:t>Choosing the right algorithm for the right problem</a:t>
            </a:r>
          </a:p>
          <a:p>
            <a:r>
              <a:rPr lang="en-US" sz="1600" dirty="0"/>
              <a:t>Deciding the right properties for the algorithm</a:t>
            </a:r>
          </a:p>
          <a:p>
            <a:r>
              <a:rPr lang="en-US" sz="1600" dirty="0"/>
              <a:t>Ensuring the data format is correct</a:t>
            </a:r>
          </a:p>
          <a:p>
            <a:r>
              <a:rPr lang="en-US" sz="1600" dirty="0"/>
              <a:t>Understanding the output of the algorithm run</a:t>
            </a:r>
          </a:p>
          <a:p>
            <a:r>
              <a:rPr lang="en-US" sz="1600" dirty="0"/>
              <a:t>Re-training the algorithm with new data</a:t>
            </a:r>
          </a:p>
          <a:p>
            <a:r>
              <a:rPr lang="en-US" sz="1600" dirty="0"/>
              <a:t>Dealing with imbalanced data</a:t>
            </a:r>
          </a:p>
          <a:p>
            <a:r>
              <a:rPr lang="en-US" sz="1600" dirty="0"/>
              <a:t>Deploying/re-deploying the model</a:t>
            </a:r>
          </a:p>
          <a:p>
            <a:r>
              <a:rPr lang="en-US" sz="1600" dirty="0"/>
              <a:t>Predicting in real time/batch</a:t>
            </a:r>
          </a:p>
          <a:p>
            <a:r>
              <a:rPr lang="en-US" sz="1600" dirty="0"/>
              <a:t>Integrating with your primary application to build data insights into the application and initiate user action (when embedding predictive</a:t>
            </a:r>
            <a:r>
              <a:rPr lang="en-US" sz="1600" dirty="0" smtClean="0"/>
              <a:t>)</a:t>
            </a:r>
            <a:endParaRPr lang="en-US" sz="1600" dirty="0"/>
          </a:p>
        </p:txBody>
      </p:sp>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40</a:t>
            </a:fld>
            <a:endParaRPr lang="en-US" altLang="en-US" dirty="0"/>
          </a:p>
        </p:txBody>
      </p:sp>
    </p:spTree>
    <p:extLst>
      <p:ext uri="{BB962C8B-B14F-4D97-AF65-F5344CB8AC3E}">
        <p14:creationId xmlns:p14="http://schemas.microsoft.com/office/powerpoint/2010/main" val="1647339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Predictive Analytics: Keep this in Mind!!</a:t>
            </a:r>
            <a:endParaRPr lang="en-US" dirty="0"/>
          </a:p>
        </p:txBody>
      </p:sp>
      <p:sp>
        <p:nvSpPr>
          <p:cNvPr id="3" name="Content Placeholder 2"/>
          <p:cNvSpPr>
            <a:spLocks noGrp="1"/>
          </p:cNvSpPr>
          <p:nvPr>
            <p:ph idx="1"/>
          </p:nvPr>
        </p:nvSpPr>
        <p:spPr>
          <a:xfrm>
            <a:off x="457200" y="1057058"/>
            <a:ext cx="5523051" cy="5059363"/>
          </a:xfrm>
        </p:spPr>
        <p:txBody>
          <a:bodyPr/>
          <a:lstStyle/>
          <a:p>
            <a:pPr marL="0" indent="0">
              <a:buNone/>
            </a:pPr>
            <a:endParaRPr lang="en-US" b="1" dirty="0" smtClean="0"/>
          </a:p>
          <a:p>
            <a:pPr marL="0" indent="0">
              <a:buNone/>
            </a:pPr>
            <a:endParaRPr lang="en-US" b="1" dirty="0"/>
          </a:p>
          <a:p>
            <a:pPr marL="0" indent="0">
              <a:buNone/>
            </a:pPr>
            <a:r>
              <a:rPr lang="en-US" b="1" dirty="0" smtClean="0"/>
              <a:t>“</a:t>
            </a:r>
            <a:r>
              <a:rPr lang="en-US" b="1" dirty="0"/>
              <a:t>Lies, damned lies, and statistics.”</a:t>
            </a:r>
            <a:br>
              <a:rPr lang="en-US" b="1" dirty="0"/>
            </a:br>
            <a:r>
              <a:rPr lang="en-US" dirty="0"/>
              <a:t>Mark Twain</a:t>
            </a:r>
          </a:p>
          <a:p>
            <a:pPr marL="0" indent="0" algn="ctr">
              <a:buNone/>
            </a:pPr>
            <a:endParaRPr lang="en-US" b="1" dirty="0" smtClean="0"/>
          </a:p>
          <a:p>
            <a:pPr marL="0" indent="0" algn="ctr">
              <a:buNone/>
            </a:pPr>
            <a:endParaRPr lang="en-US" b="1" dirty="0" smtClean="0"/>
          </a:p>
          <a:p>
            <a:r>
              <a:rPr lang="en-US" sz="2000" dirty="0" smtClean="0"/>
              <a:t>Organizations </a:t>
            </a:r>
            <a:r>
              <a:rPr lang="en-US" sz="2000" dirty="0"/>
              <a:t>are skeptical and suspicious of the statistician! </a:t>
            </a:r>
            <a:endParaRPr lang="en-US" sz="2000" dirty="0" smtClean="0"/>
          </a:p>
          <a:p>
            <a:r>
              <a:rPr lang="en-US" sz="2000" dirty="0" smtClean="0"/>
              <a:t>A </a:t>
            </a:r>
            <a:r>
              <a:rPr lang="en-US" sz="2000" dirty="0"/>
              <a:t>phrase describing the persuasive power of </a:t>
            </a:r>
            <a:r>
              <a:rPr lang="en-US" sz="2000" dirty="0" smtClean="0"/>
              <a:t>numbers, particularly </a:t>
            </a:r>
            <a:r>
              <a:rPr lang="en-US" sz="2000" dirty="0"/>
              <a:t>the use of statistics to bolster weak arguments</a:t>
            </a:r>
            <a:r>
              <a:rPr lang="en-US" sz="2000" dirty="0" smtClean="0"/>
              <a:t>.</a:t>
            </a:r>
            <a:endParaRPr lang="en-US" sz="2000" dirty="0"/>
          </a:p>
        </p:txBody>
      </p:sp>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3907-80/CSCI 6444-10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41</a:t>
            </a:fld>
            <a:endParaRPr lang="en-US" alt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0251" y="1095736"/>
            <a:ext cx="2706549" cy="3429000"/>
          </a:xfrm>
          <a:prstGeom prst="rect">
            <a:avLst/>
          </a:prstGeom>
        </p:spPr>
      </p:pic>
    </p:spTree>
    <p:extLst>
      <p:ext uri="{BB962C8B-B14F-4D97-AF65-F5344CB8AC3E}">
        <p14:creationId xmlns:p14="http://schemas.microsoft.com/office/powerpoint/2010/main" val="2737312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34B09C7-7945-434F-A9CC-CC7EBDECB62B}" type="datetime1">
              <a:rPr lang="en-US" altLang="en-US" sz="1400" smtClean="0"/>
              <a:pPr>
                <a:spcBef>
                  <a:spcPct val="0"/>
                </a:spcBef>
                <a:buFontTx/>
                <a:buNone/>
              </a:pPr>
              <a:t>5/16/2021</a:t>
            </a:fld>
            <a:endParaRPr lang="en-US" altLang="en-US" sz="1400" dirty="0" smtClean="0"/>
          </a:p>
        </p:txBody>
      </p:sp>
      <p:sp>
        <p:nvSpPr>
          <p:cNvPr id="2969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297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FDD82B5-430E-40A5-8E45-CD6B79C654B9}" type="slidenum">
              <a:rPr lang="en-US" altLang="en-US" sz="1400" smtClean="0"/>
              <a:pPr>
                <a:spcBef>
                  <a:spcPct val="0"/>
                </a:spcBef>
                <a:buFontTx/>
                <a:buNone/>
              </a:pPr>
              <a:t>42</a:t>
            </a:fld>
            <a:endParaRPr lang="en-US" altLang="en-US" sz="1400" dirty="0" smtClean="0"/>
          </a:p>
        </p:txBody>
      </p:sp>
      <p:sp>
        <p:nvSpPr>
          <p:cNvPr id="29701" name="Rectangle 2"/>
          <p:cNvSpPr>
            <a:spLocks noGrp="1" noChangeArrowheads="1"/>
          </p:cNvSpPr>
          <p:nvPr>
            <p:ph type="title"/>
          </p:nvPr>
        </p:nvSpPr>
        <p:spPr/>
        <p:txBody>
          <a:bodyPr/>
          <a:lstStyle/>
          <a:p>
            <a:pPr eaLnBrk="1" hangingPunct="1"/>
            <a:r>
              <a:rPr lang="en-US" altLang="en-US" dirty="0" smtClean="0"/>
              <a:t>Prescriptive Analytics</a:t>
            </a:r>
          </a:p>
        </p:txBody>
      </p:sp>
      <p:sp>
        <p:nvSpPr>
          <p:cNvPr id="29702" name="Rectangle 3"/>
          <p:cNvSpPr txBox="1">
            <a:spLocks noChangeArrowheads="1"/>
          </p:cNvSpPr>
          <p:nvPr/>
        </p:nvSpPr>
        <p:spPr bwMode="auto">
          <a:xfrm>
            <a:off x="609600" y="1028700"/>
            <a:ext cx="8077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90000"/>
              </a:lnSpc>
            </a:pPr>
            <a:r>
              <a:rPr lang="en-US" altLang="en-US" sz="1800" b="1" dirty="0">
                <a:solidFill>
                  <a:srgbClr val="FF0000"/>
                </a:solidFill>
              </a:rPr>
              <a:t>What should happen next?</a:t>
            </a:r>
          </a:p>
          <a:p>
            <a:pPr eaLnBrk="1" hangingPunct="1">
              <a:lnSpc>
                <a:spcPct val="90000"/>
              </a:lnSpc>
            </a:pPr>
            <a:r>
              <a:rPr lang="en-US" altLang="en-US" sz="1800" dirty="0"/>
              <a:t>Determine what should occur and how to “make it so”</a:t>
            </a:r>
          </a:p>
          <a:p>
            <a:pPr eaLnBrk="1" hangingPunct="1">
              <a:lnSpc>
                <a:spcPct val="90000"/>
              </a:lnSpc>
            </a:pPr>
            <a:r>
              <a:rPr lang="en-US" altLang="en-US" sz="1800" dirty="0"/>
              <a:t>Determine the mitigating factors that lead to desirable/undesirable outcomes</a:t>
            </a:r>
          </a:p>
          <a:p>
            <a:pPr eaLnBrk="1" hangingPunct="1">
              <a:lnSpc>
                <a:spcPct val="90000"/>
              </a:lnSpc>
            </a:pPr>
            <a:r>
              <a:rPr lang="en-US" altLang="en-US" sz="1800" dirty="0"/>
              <a:t>“What-if” analysis w/ local or global optimization</a:t>
            </a:r>
          </a:p>
          <a:p>
            <a:pPr lvl="1" eaLnBrk="1" hangingPunct="1">
              <a:lnSpc>
                <a:spcPct val="90000"/>
              </a:lnSpc>
            </a:pPr>
            <a:r>
              <a:rPr lang="en-US" altLang="en-US" sz="1400" dirty="0"/>
              <a:t>Ex: Find the best set of prices and advertising to maximize revenue</a:t>
            </a:r>
          </a:p>
          <a:p>
            <a:pPr lvl="1" eaLnBrk="1" hangingPunct="1">
              <a:lnSpc>
                <a:spcPct val="90000"/>
              </a:lnSpc>
            </a:pPr>
            <a:r>
              <a:rPr lang="en-US" altLang="en-US" sz="1400" dirty="0"/>
              <a:t>And, the right set of moves to make to achieve that goal</a:t>
            </a:r>
          </a:p>
        </p:txBody>
      </p:sp>
      <p:pic>
        <p:nvPicPr>
          <p:cNvPr id="2970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3159125"/>
            <a:ext cx="4876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4" name="Picture 7" descr="Captain Picard Chai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725863"/>
            <a:ext cx="20097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5" name="Text Box 8"/>
          <p:cNvSpPr txBox="1">
            <a:spLocks noChangeArrowheads="1"/>
          </p:cNvSpPr>
          <p:nvPr/>
        </p:nvSpPr>
        <p:spPr bwMode="auto">
          <a:xfrm>
            <a:off x="5935663" y="5297488"/>
            <a:ext cx="1981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400" dirty="0"/>
              <a:t>“Make it so”</a:t>
            </a:r>
          </a:p>
        </p:txBody>
      </p:sp>
    </p:spTree>
    <p:extLst>
      <p:ext uri="{BB962C8B-B14F-4D97-AF65-F5344CB8AC3E}">
        <p14:creationId xmlns:p14="http://schemas.microsoft.com/office/powerpoint/2010/main" val="818824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t>Visualization Analytics</a:t>
            </a:r>
          </a:p>
        </p:txBody>
      </p:sp>
      <p:sp>
        <p:nvSpPr>
          <p:cNvPr id="30723"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072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6BDE4FEE-8727-47F1-857F-39AE07453314}" type="slidenum">
              <a:rPr lang="en-US" altLang="en-US" sz="1400" smtClean="0"/>
              <a:pPr>
                <a:spcBef>
                  <a:spcPct val="0"/>
                </a:spcBef>
                <a:buFontTx/>
                <a:buNone/>
              </a:pPr>
              <a:t>43</a:t>
            </a:fld>
            <a:endParaRPr lang="en-US" altLang="en-US" sz="1400" dirty="0" smtClean="0"/>
          </a:p>
        </p:txBody>
      </p:sp>
      <p:sp>
        <p:nvSpPr>
          <p:cNvPr id="30725"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276A5DD-2E4B-4DAF-BB8B-BD774D32EAC9}" type="datetime1">
              <a:rPr lang="en-US" altLang="en-US" sz="1400" smtClean="0"/>
              <a:pPr>
                <a:spcBef>
                  <a:spcPct val="0"/>
                </a:spcBef>
                <a:buFontTx/>
                <a:buNone/>
              </a:pPr>
              <a:t>5/16/2021</a:t>
            </a:fld>
            <a:endParaRPr lang="en-US" altLang="en-US" sz="1400" dirty="0" smtClean="0"/>
          </a:p>
        </p:txBody>
      </p:sp>
      <p:sp>
        <p:nvSpPr>
          <p:cNvPr id="30726" name="Rectangle 6"/>
          <p:cNvSpPr>
            <a:spLocks noGrp="1" noChangeArrowheads="1"/>
          </p:cNvSpPr>
          <p:nvPr>
            <p:ph idx="1"/>
          </p:nvPr>
        </p:nvSpPr>
        <p:spPr>
          <a:xfrm>
            <a:off x="536575" y="945126"/>
            <a:ext cx="8070850" cy="4407360"/>
          </a:xfrm>
        </p:spPr>
        <p:txBody>
          <a:bodyPr anchor="ctr">
            <a:spAutoFit/>
          </a:bodyPr>
          <a:lstStyle/>
          <a:p>
            <a:pPr>
              <a:lnSpc>
                <a:spcPct val="90000"/>
              </a:lnSpc>
            </a:pPr>
            <a:r>
              <a:rPr lang="en-US" altLang="ja-JP" sz="2000" i="1" dirty="0" smtClean="0">
                <a:ea typeface="ＭＳ Ｐゴシック" panose="020B0600070205080204" pitchFamily="34" charset="-128"/>
              </a:rPr>
              <a:t>Visual analytics</a:t>
            </a:r>
            <a:r>
              <a:rPr lang="en-US" altLang="ja-JP" sz="2000" dirty="0" smtClean="0">
                <a:ea typeface="ＭＳ Ｐゴシック" panose="020B0600070205080204" pitchFamily="34" charset="-128"/>
              </a:rPr>
              <a:t>: an evolving discipline which is driving new ways of presenting data and information to the user.</a:t>
            </a:r>
          </a:p>
          <a:p>
            <a:pPr>
              <a:lnSpc>
                <a:spcPct val="90000"/>
              </a:lnSpc>
            </a:pPr>
            <a:r>
              <a:rPr lang="en-US" altLang="ja-JP" sz="2000" i="1" dirty="0" smtClean="0">
                <a:ea typeface="ＭＳ Ｐゴシック" panose="020B0600070205080204" pitchFamily="34" charset="-128"/>
              </a:rPr>
              <a:t>Visual analytics</a:t>
            </a:r>
            <a:r>
              <a:rPr lang="en-US" altLang="ja-JP" sz="2000" dirty="0" smtClean="0">
                <a:ea typeface="ＭＳ Ｐゴシック" panose="020B0600070205080204" pitchFamily="34" charset="-128"/>
              </a:rPr>
              <a:t>: “the science of analytical reasoning facilitated by interactive visual interfaces” (Thomas and Cook 2005)</a:t>
            </a:r>
          </a:p>
          <a:p>
            <a:pPr>
              <a:lnSpc>
                <a:spcPct val="90000"/>
              </a:lnSpc>
            </a:pPr>
            <a:r>
              <a:rPr lang="en-US" altLang="ja-JP" sz="2000" i="1" dirty="0" smtClean="0">
                <a:ea typeface="ＭＳ Ｐゴシック" panose="020B0600070205080204" pitchFamily="34" charset="-128"/>
              </a:rPr>
              <a:t>Visual analytics</a:t>
            </a:r>
            <a:r>
              <a:rPr lang="en-US" altLang="ja-JP" sz="2000" dirty="0" smtClean="0">
                <a:ea typeface="ＭＳ Ｐゴシック" panose="020B0600070205080204" pitchFamily="34" charset="-128"/>
              </a:rPr>
              <a:t>:</a:t>
            </a:r>
          </a:p>
          <a:p>
            <a:pPr lvl="1">
              <a:lnSpc>
                <a:spcPct val="90000"/>
              </a:lnSpc>
            </a:pPr>
            <a:r>
              <a:rPr lang="en-US" altLang="ja-JP" dirty="0" smtClean="0">
                <a:ea typeface="ＭＳ Ｐゴシック" panose="020B0600070205080204" pitchFamily="34" charset="-128"/>
              </a:rPr>
              <a:t>the formation of visual metaphors in combination with a human information discourse (interaction)</a:t>
            </a:r>
          </a:p>
          <a:p>
            <a:pPr lvl="1">
              <a:lnSpc>
                <a:spcPct val="90000"/>
              </a:lnSpc>
            </a:pPr>
            <a:r>
              <a:rPr lang="en-US" altLang="ja-JP" dirty="0" smtClean="0">
                <a:ea typeface="ＭＳ Ｐゴシック" panose="020B0600070205080204" pitchFamily="34" charset="-128"/>
              </a:rPr>
              <a:t>enables detection of the expected and discovery of the unexpected within massive, dynamically changing information spaces. (Wong and Thomas 2004)</a:t>
            </a:r>
          </a:p>
          <a:p>
            <a:pPr>
              <a:lnSpc>
                <a:spcPct val="90000"/>
              </a:lnSpc>
            </a:pPr>
            <a:r>
              <a:rPr lang="en-US" altLang="ja-JP" sz="2000" i="1" dirty="0" smtClean="0">
                <a:ea typeface="ＭＳ Ｐゴシック" panose="020B0600070205080204" pitchFamily="34" charset="-128"/>
              </a:rPr>
              <a:t>Visual analytics</a:t>
            </a:r>
            <a:r>
              <a:rPr lang="en-US" altLang="ja-JP" sz="2000" dirty="0" smtClean="0">
                <a:ea typeface="ＭＳ Ｐゴシック" panose="020B0600070205080204" pitchFamily="34" charset="-128"/>
              </a:rPr>
              <a:t> provides the “last 12 inches” between the masses of information and the human mind that enables us to make decisions. </a:t>
            </a:r>
          </a:p>
          <a:p>
            <a:pPr>
              <a:lnSpc>
                <a:spcPct val="90000"/>
              </a:lnSpc>
            </a:pPr>
            <a:r>
              <a:rPr lang="en-US" altLang="ja-JP" sz="2000" dirty="0" smtClean="0">
                <a:ea typeface="ＭＳ Ｐゴシック" panose="020B0600070205080204" pitchFamily="34" charset="-128"/>
              </a:rPr>
              <a:t>It has been said: “</a:t>
            </a:r>
            <a:r>
              <a:rPr lang="en-US" sz="2000" dirty="0"/>
              <a:t>A picture is worth a thousand </a:t>
            </a:r>
            <a:r>
              <a:rPr lang="en-US" sz="2000" dirty="0" smtClean="0"/>
              <a:t>words”</a:t>
            </a:r>
            <a:endParaRPr lang="en-US" altLang="ja-JP" sz="2000" dirty="0" smtClean="0">
              <a:ea typeface="ＭＳ Ｐゴシック" panose="020B0600070205080204" pitchFamily="34" charset="-128"/>
            </a:endParaRPr>
          </a:p>
        </p:txBody>
      </p:sp>
      <p:sp>
        <p:nvSpPr>
          <p:cNvPr id="2" name="TextBox 1"/>
          <p:cNvSpPr txBox="1"/>
          <p:nvPr/>
        </p:nvSpPr>
        <p:spPr>
          <a:xfrm>
            <a:off x="457200" y="5875893"/>
            <a:ext cx="4635693" cy="338554"/>
          </a:xfrm>
          <a:prstGeom prst="rect">
            <a:avLst/>
          </a:prstGeom>
          <a:noFill/>
        </p:spPr>
        <p:txBody>
          <a:bodyPr wrap="none" rtlCol="0">
            <a:spAutoFit/>
          </a:bodyPr>
          <a:lstStyle/>
          <a:p>
            <a:r>
              <a:rPr lang="en-US" sz="1600" dirty="0"/>
              <a:t>Ref: https://</a:t>
            </a:r>
            <a:r>
              <a:rPr lang="en-US" sz="1600" dirty="0" smtClean="0"/>
              <a:t>en.wikipedia.org/wiki/Visual_analytics</a:t>
            </a:r>
          </a:p>
        </p:txBody>
      </p:sp>
    </p:spTree>
    <p:extLst>
      <p:ext uri="{BB962C8B-B14F-4D97-AF65-F5344CB8AC3E}">
        <p14:creationId xmlns:p14="http://schemas.microsoft.com/office/powerpoint/2010/main" val="3795517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smtClean="0"/>
              <a:t>Visualization Analytics: A Periodic Table</a:t>
            </a:r>
          </a:p>
        </p:txBody>
      </p:sp>
      <p:sp>
        <p:nvSpPr>
          <p:cNvPr id="32771"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277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92A7532C-19DC-400A-BE6D-164A54009F74}" type="slidenum">
              <a:rPr lang="en-US" altLang="en-US" sz="1400" smtClean="0"/>
              <a:pPr>
                <a:spcBef>
                  <a:spcPct val="0"/>
                </a:spcBef>
                <a:buFontTx/>
                <a:buNone/>
              </a:pPr>
              <a:t>44</a:t>
            </a:fld>
            <a:endParaRPr lang="en-US" altLang="en-US" sz="1400" dirty="0" smtClean="0"/>
          </a:p>
        </p:txBody>
      </p:sp>
      <p:pic>
        <p:nvPicPr>
          <p:cNvPr id="3277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363" y="858838"/>
            <a:ext cx="8229600" cy="55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D44D167-76E8-4AC1-BC42-360A044B3D62}"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1922415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Example - I</a:t>
            </a:r>
            <a:endParaRPr lang="en-US" dirty="0"/>
          </a:p>
        </p:txBody>
      </p:sp>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45</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6" y="1103312"/>
            <a:ext cx="6023084" cy="5029200"/>
          </a:xfrm>
          <a:prstGeom prst="rect">
            <a:avLst/>
          </a:prstGeom>
        </p:spPr>
      </p:pic>
      <p:sp>
        <p:nvSpPr>
          <p:cNvPr id="8" name="TextBox 7"/>
          <p:cNvSpPr txBox="1"/>
          <p:nvPr/>
        </p:nvSpPr>
        <p:spPr>
          <a:xfrm rot="16200000">
            <a:off x="5718924" y="2303824"/>
            <a:ext cx="3878352" cy="1477328"/>
          </a:xfrm>
          <a:prstGeom prst="rect">
            <a:avLst/>
          </a:prstGeom>
          <a:noFill/>
        </p:spPr>
        <p:txBody>
          <a:bodyPr wrap="square" rtlCol="0">
            <a:spAutoFit/>
          </a:bodyPr>
          <a:lstStyle/>
          <a:p>
            <a:r>
              <a:rPr lang="en-US" dirty="0" smtClean="0"/>
              <a:t>1.3 Billion Taxi Rides</a:t>
            </a:r>
          </a:p>
          <a:p>
            <a:r>
              <a:rPr lang="en-US" dirty="0" smtClean="0"/>
              <a:t>Data </a:t>
            </a:r>
            <a:r>
              <a:rPr lang="en-US" dirty="0"/>
              <a:t>collected, cleaned and plotted the pick-up and drop-off locations of all taxi rides in New York between January 2009 and June 2016.</a:t>
            </a:r>
          </a:p>
        </p:txBody>
      </p:sp>
    </p:spTree>
    <p:extLst>
      <p:ext uri="{BB962C8B-B14F-4D97-AF65-F5344CB8AC3E}">
        <p14:creationId xmlns:p14="http://schemas.microsoft.com/office/powerpoint/2010/main" val="1163729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5FBD684-A558-4EED-AA9B-52092F29513D}" type="datetime1">
              <a:rPr lang="en-US" altLang="en-US" sz="1400" smtClean="0"/>
              <a:pPr>
                <a:spcBef>
                  <a:spcPct val="0"/>
                </a:spcBef>
                <a:buFontTx/>
                <a:buNone/>
              </a:pPr>
              <a:t>5/16/2021</a:t>
            </a:fld>
            <a:endParaRPr lang="en-US" altLang="en-US" sz="1400" dirty="0" smtClean="0"/>
          </a:p>
        </p:txBody>
      </p:sp>
      <p:sp>
        <p:nvSpPr>
          <p:cNvPr id="3379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37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49A4362-0211-4EBF-8A81-910AB85BF26D}" type="slidenum">
              <a:rPr lang="en-US" altLang="en-US" sz="1400" smtClean="0"/>
              <a:pPr>
                <a:spcBef>
                  <a:spcPct val="0"/>
                </a:spcBef>
                <a:buFontTx/>
                <a:buNone/>
              </a:pPr>
              <a:t>46</a:t>
            </a:fld>
            <a:endParaRPr lang="en-US" altLang="en-US" sz="1400" dirty="0" smtClean="0"/>
          </a:p>
        </p:txBody>
      </p:sp>
      <p:sp>
        <p:nvSpPr>
          <p:cNvPr id="33797" name="Rectangle 2"/>
          <p:cNvSpPr>
            <a:spLocks noGrp="1" noChangeArrowheads="1"/>
          </p:cNvSpPr>
          <p:nvPr>
            <p:ph type="title"/>
          </p:nvPr>
        </p:nvSpPr>
        <p:spPr/>
        <p:txBody>
          <a:bodyPr/>
          <a:lstStyle/>
          <a:p>
            <a:pPr eaLnBrk="1" hangingPunct="1"/>
            <a:r>
              <a:rPr lang="en-US" altLang="en-US" dirty="0" smtClean="0"/>
              <a:t>Decisive Analytics</a:t>
            </a:r>
          </a:p>
        </p:txBody>
      </p:sp>
      <p:sp>
        <p:nvSpPr>
          <p:cNvPr id="33798" name="Rectangle 3"/>
          <p:cNvSpPr>
            <a:spLocks noChangeArrowheads="1"/>
          </p:cNvSpPr>
          <p:nvPr/>
        </p:nvSpPr>
        <p:spPr bwMode="auto">
          <a:xfrm>
            <a:off x="457200" y="1036638"/>
            <a:ext cx="38862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b="1" dirty="0">
                <a:solidFill>
                  <a:srgbClr val="FF0000"/>
                </a:solidFill>
              </a:rPr>
              <a:t>Here is What we will do!</a:t>
            </a:r>
          </a:p>
          <a:p>
            <a:pPr eaLnBrk="1" hangingPunct="1"/>
            <a:r>
              <a:rPr lang="en-US" altLang="en-US" sz="2200" dirty="0"/>
              <a:t>Given decision alternatives, choose the one course of action to do from possibly many</a:t>
            </a:r>
          </a:p>
          <a:p>
            <a:pPr eaLnBrk="1" hangingPunct="1"/>
            <a:r>
              <a:rPr lang="en-US" altLang="en-US" sz="2200" dirty="0"/>
              <a:t>But, it may not be the optimal one.</a:t>
            </a:r>
          </a:p>
          <a:p>
            <a:pPr eaLnBrk="1" hangingPunct="1"/>
            <a:r>
              <a:rPr lang="en-US" altLang="en-US" sz="2200" dirty="0"/>
              <a:t>Visualize alternatives – whole or partial subset</a:t>
            </a:r>
          </a:p>
          <a:p>
            <a:pPr eaLnBrk="1" hangingPunct="1"/>
            <a:r>
              <a:rPr lang="en-US" altLang="en-US" sz="2200" dirty="0"/>
              <a:t>Perform exploratory analysis – what-if and why</a:t>
            </a:r>
          </a:p>
          <a:p>
            <a:pPr lvl="1" eaLnBrk="1" hangingPunct="1"/>
            <a:r>
              <a:rPr lang="en-US" altLang="en-US" sz="1600" dirty="0"/>
              <a:t>How do I get to there from here?</a:t>
            </a:r>
          </a:p>
          <a:p>
            <a:pPr lvl="1" eaLnBrk="1" hangingPunct="1"/>
            <a:r>
              <a:rPr lang="en-US" altLang="en-US" sz="1600" dirty="0"/>
              <a:t>How did I get here from there?</a:t>
            </a:r>
          </a:p>
        </p:txBody>
      </p:sp>
      <p:pic>
        <p:nvPicPr>
          <p:cNvPr id="3379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063625"/>
            <a:ext cx="434340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488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31A087D-2C43-488F-8E60-EB96F589CE72}" type="datetime1">
              <a:rPr lang="en-US" altLang="en-US" sz="1400" smtClean="0"/>
              <a:pPr>
                <a:spcBef>
                  <a:spcPct val="0"/>
                </a:spcBef>
                <a:buFontTx/>
                <a:buNone/>
              </a:pPr>
              <a:t>5/16/2021</a:t>
            </a:fld>
            <a:endParaRPr lang="en-US" altLang="en-US" sz="1400" dirty="0" smtClean="0"/>
          </a:p>
        </p:txBody>
      </p:sp>
      <p:sp>
        <p:nvSpPr>
          <p:cNvPr id="3481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48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482ABDA-8FF5-42C8-91AB-69006943D7EF}" type="slidenum">
              <a:rPr lang="en-US" altLang="en-US" sz="1400" smtClean="0"/>
              <a:pPr>
                <a:spcBef>
                  <a:spcPct val="0"/>
                </a:spcBef>
                <a:buFontTx/>
                <a:buNone/>
              </a:pPr>
              <a:t>47</a:t>
            </a:fld>
            <a:endParaRPr lang="en-US" altLang="en-US" sz="1400" dirty="0" smtClean="0"/>
          </a:p>
        </p:txBody>
      </p:sp>
      <p:sp>
        <p:nvSpPr>
          <p:cNvPr id="34821" name="Rectangle 2"/>
          <p:cNvSpPr>
            <a:spLocks noGrp="1" noChangeArrowheads="1"/>
          </p:cNvSpPr>
          <p:nvPr>
            <p:ph type="title"/>
          </p:nvPr>
        </p:nvSpPr>
        <p:spPr/>
        <p:txBody>
          <a:bodyPr/>
          <a:lstStyle/>
          <a:p>
            <a:pPr eaLnBrk="1" hangingPunct="1"/>
            <a:r>
              <a:rPr lang="en-US" altLang="en-US" dirty="0" smtClean="0"/>
              <a:t>The Role of Analytics</a:t>
            </a:r>
          </a:p>
        </p:txBody>
      </p:sp>
      <p:sp>
        <p:nvSpPr>
          <p:cNvPr id="34822" name="Rectangle 3"/>
          <p:cNvSpPr>
            <a:spLocks noGrp="1" noChangeArrowheads="1"/>
          </p:cNvSpPr>
          <p:nvPr>
            <p:ph type="body" idx="1"/>
          </p:nvPr>
        </p:nvSpPr>
        <p:spPr>
          <a:xfrm>
            <a:off x="457200" y="990600"/>
            <a:ext cx="8077200" cy="5211763"/>
          </a:xfrm>
        </p:spPr>
        <p:txBody>
          <a:bodyPr/>
          <a:lstStyle/>
          <a:p>
            <a:pPr eaLnBrk="1" hangingPunct="1">
              <a:lnSpc>
                <a:spcPct val="90000"/>
              </a:lnSpc>
            </a:pPr>
            <a:r>
              <a:rPr lang="en-US" altLang="en-US" sz="2000" dirty="0" smtClean="0"/>
              <a:t>“Tools and techniques that gear the analyst’s mind to apply higher levels of critical thinking can substantially improve analysis… structuring information, challenging assumptions, and exploring alternative interpretations.”</a:t>
            </a:r>
          </a:p>
          <a:p>
            <a:pPr eaLnBrk="1" hangingPunct="1">
              <a:lnSpc>
                <a:spcPct val="90000"/>
              </a:lnSpc>
              <a:buFontTx/>
              <a:buNone/>
            </a:pPr>
            <a:r>
              <a:rPr lang="en-US" altLang="en-US" sz="2000" dirty="0" smtClean="0"/>
              <a:t>	Richards Heuer, Jr., </a:t>
            </a:r>
            <a:r>
              <a:rPr lang="en-US" altLang="en-US" sz="2000" i="1" dirty="0" smtClean="0"/>
              <a:t>The Psychology of Intelligence Analysis</a:t>
            </a:r>
          </a:p>
          <a:p>
            <a:pPr eaLnBrk="1" hangingPunct="1">
              <a:lnSpc>
                <a:spcPct val="90000"/>
              </a:lnSpc>
              <a:buFontTx/>
              <a:buNone/>
            </a:pPr>
            <a:endParaRPr lang="en-US" altLang="en-US" sz="2000" dirty="0" smtClean="0"/>
          </a:p>
          <a:p>
            <a:pPr eaLnBrk="1" hangingPunct="1">
              <a:lnSpc>
                <a:spcPct val="90000"/>
              </a:lnSpc>
            </a:pPr>
            <a:r>
              <a:rPr lang="en-US" altLang="en-US" sz="2000" dirty="0" smtClean="0"/>
              <a:t>Beware Frege’s Caution:</a:t>
            </a:r>
          </a:p>
          <a:p>
            <a:pPr lvl="1" eaLnBrk="1" hangingPunct="1">
              <a:lnSpc>
                <a:spcPct val="90000"/>
              </a:lnSpc>
            </a:pPr>
            <a:r>
              <a:rPr lang="en-US" altLang="en-US" sz="1800" dirty="0" smtClean="0"/>
              <a:t>Converse Problems:</a:t>
            </a:r>
          </a:p>
          <a:p>
            <a:pPr lvl="2" eaLnBrk="1" hangingPunct="1">
              <a:lnSpc>
                <a:spcPct val="90000"/>
              </a:lnSpc>
            </a:pPr>
            <a:r>
              <a:rPr lang="en-US" altLang="en-US" sz="1600" dirty="0" smtClean="0"/>
              <a:t>If you magnify on details, you are losing the overview</a:t>
            </a:r>
          </a:p>
          <a:p>
            <a:pPr lvl="2" eaLnBrk="1" hangingPunct="1">
              <a:lnSpc>
                <a:spcPct val="90000"/>
              </a:lnSpc>
            </a:pPr>
            <a:r>
              <a:rPr lang="en-US" altLang="en-US" sz="1600" dirty="0" smtClean="0"/>
              <a:t>If you focus on the overview, you don’t see the details</a:t>
            </a:r>
          </a:p>
          <a:p>
            <a:pPr lvl="1" eaLnBrk="1" hangingPunct="1">
              <a:lnSpc>
                <a:spcPct val="90000"/>
              </a:lnSpc>
            </a:pPr>
            <a:r>
              <a:rPr lang="en-US" altLang="en-US" sz="1800" dirty="0" smtClean="0"/>
              <a:t>Problem with Data Mining:</a:t>
            </a:r>
          </a:p>
          <a:p>
            <a:pPr lvl="2" eaLnBrk="1" hangingPunct="1">
              <a:lnSpc>
                <a:spcPct val="90000"/>
              </a:lnSpc>
            </a:pPr>
            <a:r>
              <a:rPr lang="en-US" altLang="en-US" sz="1600" dirty="0" smtClean="0"/>
              <a:t>Applying statistics to understand the trends may cause a loss of problem understanding (forest vs. trees problem)</a:t>
            </a:r>
          </a:p>
          <a:p>
            <a:pPr lvl="1" eaLnBrk="1" hangingPunct="1">
              <a:lnSpc>
                <a:spcPct val="90000"/>
              </a:lnSpc>
            </a:pPr>
            <a:r>
              <a:rPr lang="en-US" altLang="en-US" sz="1800" dirty="0" smtClean="0"/>
              <a:t>Problem with Statistical Machine Learning:</a:t>
            </a:r>
          </a:p>
          <a:p>
            <a:pPr lvl="2" eaLnBrk="1" hangingPunct="1">
              <a:lnSpc>
                <a:spcPct val="90000"/>
              </a:lnSpc>
            </a:pPr>
            <a:r>
              <a:rPr lang="en-US" altLang="en-US" sz="1600" dirty="0" smtClean="0"/>
              <a:t>Changing the parameters, but not the decision processes and heuristics</a:t>
            </a:r>
          </a:p>
          <a:p>
            <a:pPr marL="0" indent="0" eaLnBrk="1" hangingPunct="1">
              <a:lnSpc>
                <a:spcPct val="90000"/>
              </a:lnSpc>
              <a:buNone/>
            </a:pPr>
            <a:endParaRPr lang="en-US" altLang="en-US" sz="1600" dirty="0">
              <a:solidFill>
                <a:srgbClr val="FF0000"/>
              </a:solidFill>
            </a:endParaRPr>
          </a:p>
          <a:p>
            <a:pPr marL="0" indent="0" eaLnBrk="1" hangingPunct="1">
              <a:lnSpc>
                <a:spcPct val="90000"/>
              </a:lnSpc>
              <a:buNone/>
            </a:pPr>
            <a:r>
              <a:rPr lang="en-US" altLang="en-US" sz="1600" dirty="0" smtClean="0">
                <a:solidFill>
                  <a:srgbClr val="FF0000"/>
                </a:solidFill>
              </a:rPr>
              <a:t>Read about Gottlob Frege:</a:t>
            </a:r>
            <a:r>
              <a:rPr lang="en-US" sz="1600" i="1" dirty="0">
                <a:solidFill>
                  <a:srgbClr val="FF0000"/>
                </a:solidFill>
              </a:rPr>
              <a:t>https://</a:t>
            </a:r>
            <a:r>
              <a:rPr lang="en-US" sz="1600" b="1" i="1" dirty="0" smtClean="0">
                <a:solidFill>
                  <a:srgbClr val="FF0000"/>
                </a:solidFill>
              </a:rPr>
              <a:t>en.wikipedia.org</a:t>
            </a:r>
            <a:r>
              <a:rPr lang="en-US" sz="1600" i="1" dirty="0" smtClean="0">
                <a:solidFill>
                  <a:srgbClr val="FF0000"/>
                </a:solidFill>
              </a:rPr>
              <a:t>/wiki/Gottlob_</a:t>
            </a:r>
            <a:r>
              <a:rPr lang="en-US" sz="1600" b="1" i="1" dirty="0" smtClean="0">
                <a:solidFill>
                  <a:srgbClr val="FF0000"/>
                </a:solidFill>
              </a:rPr>
              <a:t>Frege</a:t>
            </a:r>
          </a:p>
          <a:p>
            <a:pPr marL="0" indent="0" eaLnBrk="1" hangingPunct="1">
              <a:lnSpc>
                <a:spcPct val="90000"/>
              </a:lnSpc>
              <a:buNone/>
            </a:pPr>
            <a:r>
              <a:rPr lang="en-US" altLang="en-US" sz="1600" b="1" i="1" dirty="0" smtClean="0">
                <a:solidFill>
                  <a:srgbClr val="FF0000"/>
                </a:solidFill>
              </a:rPr>
              <a:t>Read about Gottlob Frege: </a:t>
            </a:r>
            <a:r>
              <a:rPr lang="en-US" sz="1600" i="1" dirty="0">
                <a:solidFill>
                  <a:srgbClr val="FF0000"/>
                </a:solidFill>
              </a:rPr>
              <a:t>https://</a:t>
            </a:r>
            <a:r>
              <a:rPr lang="en-US" sz="1600" b="1" i="1" dirty="0">
                <a:solidFill>
                  <a:srgbClr val="FF0000"/>
                </a:solidFill>
              </a:rPr>
              <a:t>plato.stanford.edu</a:t>
            </a:r>
            <a:r>
              <a:rPr lang="en-US" sz="1600" i="1" dirty="0">
                <a:solidFill>
                  <a:srgbClr val="FF0000"/>
                </a:solidFill>
              </a:rPr>
              <a:t>/entries/</a:t>
            </a:r>
            <a:r>
              <a:rPr lang="en-US" sz="1600" b="1" i="1" dirty="0">
                <a:solidFill>
                  <a:srgbClr val="FF0000"/>
                </a:solidFill>
              </a:rPr>
              <a:t>frege</a:t>
            </a:r>
            <a:endParaRPr lang="en-US" altLang="en-US" sz="1600" dirty="0" smtClean="0">
              <a:solidFill>
                <a:srgbClr val="FF0000"/>
              </a:solidFill>
            </a:endParaRPr>
          </a:p>
        </p:txBody>
      </p:sp>
    </p:spTree>
    <p:extLst>
      <p:ext uri="{BB962C8B-B14F-4D97-AF65-F5344CB8AC3E}">
        <p14:creationId xmlns:p14="http://schemas.microsoft.com/office/powerpoint/2010/main" val="5881012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599EFB6-DA9F-45DF-A292-7F770C9AC937}" type="datetime1">
              <a:rPr lang="en-US" altLang="en-US" sz="1400" smtClean="0"/>
              <a:pPr>
                <a:spcBef>
                  <a:spcPct val="0"/>
                </a:spcBef>
                <a:buFontTx/>
                <a:buNone/>
              </a:pPr>
              <a:t>5/16/2021</a:t>
            </a:fld>
            <a:endParaRPr lang="en-US" altLang="en-US" sz="1400" dirty="0" smtClean="0"/>
          </a:p>
        </p:txBody>
      </p:sp>
      <p:sp>
        <p:nvSpPr>
          <p:cNvPr id="3584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58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2B8965E-36FC-4EB5-B0CA-314A40A6494F}" type="slidenum">
              <a:rPr lang="en-US" altLang="en-US" sz="1400" smtClean="0"/>
              <a:pPr>
                <a:spcBef>
                  <a:spcPct val="0"/>
                </a:spcBef>
                <a:buFontTx/>
                <a:buNone/>
              </a:pPr>
              <a:t>48</a:t>
            </a:fld>
            <a:endParaRPr lang="en-US" altLang="en-US" sz="1400" dirty="0" smtClean="0"/>
          </a:p>
        </p:txBody>
      </p:sp>
      <p:sp>
        <p:nvSpPr>
          <p:cNvPr id="35845" name="Rectangle 2"/>
          <p:cNvSpPr>
            <a:spLocks noGrp="1" noChangeArrowheads="1"/>
          </p:cNvSpPr>
          <p:nvPr>
            <p:ph type="title"/>
          </p:nvPr>
        </p:nvSpPr>
        <p:spPr/>
        <p:txBody>
          <a:bodyPr/>
          <a:lstStyle/>
          <a:p>
            <a:pPr eaLnBrk="1" hangingPunct="1"/>
            <a:r>
              <a:rPr lang="en-US" altLang="en-US" dirty="0" smtClean="0"/>
              <a:t>The Analytics Continuum</a:t>
            </a:r>
          </a:p>
        </p:txBody>
      </p:sp>
      <p:sp>
        <p:nvSpPr>
          <p:cNvPr id="35846" name="Rectangle 3"/>
          <p:cNvSpPr>
            <a:spLocks noChangeArrowheads="1"/>
          </p:cNvSpPr>
          <p:nvPr/>
        </p:nvSpPr>
        <p:spPr bwMode="auto">
          <a:xfrm>
            <a:off x="457200" y="990600"/>
            <a:ext cx="8229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dirty="0"/>
              <a:t>Analytics problems span a continuum:</a:t>
            </a:r>
          </a:p>
          <a:p>
            <a:pPr lvl="1" eaLnBrk="1" hangingPunct="1"/>
            <a:r>
              <a:rPr lang="en-US" altLang="en-US" dirty="0"/>
              <a:t>Short-term analysis leads to quick fixes and quick results, which may be unsustainable</a:t>
            </a:r>
          </a:p>
          <a:p>
            <a:pPr lvl="1" eaLnBrk="1" hangingPunct="1"/>
            <a:r>
              <a:rPr lang="en-US" altLang="en-US" dirty="0"/>
              <a:t>What are the disruptive innovations in the middle-term that provide near-term domain leadership?</a:t>
            </a:r>
          </a:p>
          <a:p>
            <a:pPr lvl="1" eaLnBrk="1" hangingPunct="1"/>
            <a:r>
              <a:rPr lang="en-US" altLang="en-US" dirty="0"/>
              <a:t>Long-term leads to strategic changes and innovations that provide sustainable domain dominance but take a long time to realize.</a:t>
            </a:r>
          </a:p>
        </p:txBody>
      </p:sp>
      <p:sp>
        <p:nvSpPr>
          <p:cNvPr id="35847" name="AutoShape 4"/>
          <p:cNvSpPr>
            <a:spLocks noChangeArrowheads="1"/>
          </p:cNvSpPr>
          <p:nvPr/>
        </p:nvSpPr>
        <p:spPr bwMode="auto">
          <a:xfrm>
            <a:off x="609600" y="4495800"/>
            <a:ext cx="7162800" cy="485775"/>
          </a:xfrm>
          <a:prstGeom prst="leftRightArrow">
            <a:avLst>
              <a:gd name="adj1" fmla="val 50000"/>
              <a:gd name="adj2" fmla="val 294902"/>
            </a:avLst>
          </a:prstGeom>
          <a:solidFill>
            <a:schemeClr val="accent1"/>
          </a:solidFill>
          <a:ln w="9525">
            <a:solidFill>
              <a:schemeClr val="tx1"/>
            </a:solidFill>
            <a:miter lim="800000"/>
            <a:headEnd/>
            <a:tailEnd/>
          </a:ln>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p>
        </p:txBody>
      </p:sp>
      <p:sp>
        <p:nvSpPr>
          <p:cNvPr id="35848" name="Text Box 5"/>
          <p:cNvSpPr txBox="1">
            <a:spLocks noChangeArrowheads="1"/>
          </p:cNvSpPr>
          <p:nvPr/>
        </p:nvSpPr>
        <p:spPr bwMode="auto">
          <a:xfrm>
            <a:off x="642938" y="5280025"/>
            <a:ext cx="1492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200" i="1" dirty="0"/>
              <a:t>Finding a Needle</a:t>
            </a:r>
          </a:p>
          <a:p>
            <a:pPr algn="ctr" eaLnBrk="1" hangingPunct="1">
              <a:spcBef>
                <a:spcPct val="0"/>
              </a:spcBef>
              <a:buFontTx/>
              <a:buNone/>
            </a:pPr>
            <a:r>
              <a:rPr lang="en-US" altLang="en-US" sz="1200" i="1" dirty="0"/>
              <a:t>In a Haystack</a:t>
            </a:r>
          </a:p>
          <a:p>
            <a:pPr algn="ctr" eaLnBrk="1" hangingPunct="1">
              <a:spcBef>
                <a:spcPct val="0"/>
              </a:spcBef>
              <a:buFontTx/>
              <a:buNone/>
            </a:pPr>
            <a:r>
              <a:rPr lang="en-US" altLang="en-US" sz="1200" i="1" dirty="0"/>
              <a:t>Top-Down Analysis</a:t>
            </a:r>
          </a:p>
          <a:p>
            <a:pPr algn="ctr" eaLnBrk="1" hangingPunct="1">
              <a:spcBef>
                <a:spcPct val="0"/>
              </a:spcBef>
              <a:buFontTx/>
              <a:buNone/>
            </a:pPr>
            <a:r>
              <a:rPr lang="en-US" altLang="en-US" sz="1200" i="1" dirty="0"/>
              <a:t>Deductive</a:t>
            </a:r>
          </a:p>
        </p:txBody>
      </p:sp>
      <p:sp>
        <p:nvSpPr>
          <p:cNvPr id="35849" name="Text Box 6"/>
          <p:cNvSpPr txBox="1">
            <a:spLocks noChangeArrowheads="1"/>
          </p:cNvSpPr>
          <p:nvPr/>
        </p:nvSpPr>
        <p:spPr bwMode="auto">
          <a:xfrm>
            <a:off x="6102350" y="5370513"/>
            <a:ext cx="1855788"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200" i="1" dirty="0"/>
              <a:t>Spinning Straw into Gold</a:t>
            </a:r>
          </a:p>
          <a:p>
            <a:pPr algn="ctr" eaLnBrk="1" hangingPunct="1">
              <a:spcBef>
                <a:spcPct val="0"/>
              </a:spcBef>
              <a:buFontTx/>
              <a:buNone/>
            </a:pPr>
            <a:r>
              <a:rPr lang="en-US" altLang="en-US" sz="1200" i="1" dirty="0"/>
              <a:t>Bottom-Up Analysis</a:t>
            </a:r>
          </a:p>
          <a:p>
            <a:pPr algn="ctr" eaLnBrk="1" hangingPunct="1">
              <a:spcBef>
                <a:spcPct val="0"/>
              </a:spcBef>
              <a:buFontTx/>
              <a:buNone/>
            </a:pPr>
            <a:r>
              <a:rPr lang="en-US" altLang="en-US" sz="1200" i="1" dirty="0"/>
              <a:t>Inductive</a:t>
            </a:r>
          </a:p>
        </p:txBody>
      </p:sp>
      <p:sp>
        <p:nvSpPr>
          <p:cNvPr id="35850" name="Text Box 9"/>
          <p:cNvSpPr txBox="1">
            <a:spLocks noChangeArrowheads="1"/>
          </p:cNvSpPr>
          <p:nvPr/>
        </p:nvSpPr>
        <p:spPr bwMode="auto">
          <a:xfrm>
            <a:off x="3006725" y="5410200"/>
            <a:ext cx="24034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200" i="1" dirty="0"/>
              <a:t>A little bit of this; a little bit of that</a:t>
            </a:r>
          </a:p>
          <a:p>
            <a:pPr algn="ctr" eaLnBrk="1" hangingPunct="1">
              <a:spcBef>
                <a:spcPct val="0"/>
              </a:spcBef>
              <a:buFontTx/>
              <a:buNone/>
            </a:pPr>
            <a:r>
              <a:rPr lang="en-US" altLang="en-US" sz="1200" i="1" dirty="0"/>
              <a:t>Middle-Out Analysis</a:t>
            </a:r>
          </a:p>
          <a:p>
            <a:pPr algn="ctr" eaLnBrk="1" hangingPunct="1">
              <a:spcBef>
                <a:spcPct val="0"/>
              </a:spcBef>
              <a:buFontTx/>
              <a:buNone/>
            </a:pPr>
            <a:r>
              <a:rPr lang="en-US" altLang="en-US" sz="1200" i="1" dirty="0"/>
              <a:t>Abductive?</a:t>
            </a:r>
          </a:p>
        </p:txBody>
      </p:sp>
      <p:sp>
        <p:nvSpPr>
          <p:cNvPr id="35851" name="Text Box 10"/>
          <p:cNvSpPr txBox="1">
            <a:spLocks noChangeArrowheads="1"/>
          </p:cNvSpPr>
          <p:nvPr/>
        </p:nvSpPr>
        <p:spPr bwMode="auto">
          <a:xfrm>
            <a:off x="1447800" y="4572000"/>
            <a:ext cx="5683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push</a:t>
            </a:r>
          </a:p>
        </p:txBody>
      </p:sp>
      <p:sp>
        <p:nvSpPr>
          <p:cNvPr id="35852" name="Text Box 11"/>
          <p:cNvSpPr txBox="1">
            <a:spLocks noChangeArrowheads="1"/>
          </p:cNvSpPr>
          <p:nvPr/>
        </p:nvSpPr>
        <p:spPr bwMode="auto">
          <a:xfrm>
            <a:off x="6324600" y="4572000"/>
            <a:ext cx="4603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pull</a:t>
            </a:r>
          </a:p>
        </p:txBody>
      </p:sp>
    </p:spTree>
    <p:extLst>
      <p:ext uri="{BB962C8B-B14F-4D97-AF65-F5344CB8AC3E}">
        <p14:creationId xmlns:p14="http://schemas.microsoft.com/office/powerpoint/2010/main" val="11552999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A74EDA2-67AD-4F35-96AC-8D009C84E02F}" type="datetime1">
              <a:rPr lang="en-US" altLang="en-US" sz="1400" smtClean="0"/>
              <a:pPr>
                <a:spcBef>
                  <a:spcPct val="0"/>
                </a:spcBef>
                <a:buFontTx/>
                <a:buNone/>
              </a:pPr>
              <a:t>5/16/2021</a:t>
            </a:fld>
            <a:endParaRPr lang="en-US" altLang="en-US" sz="1400" dirty="0" smtClean="0"/>
          </a:p>
        </p:txBody>
      </p:sp>
      <p:sp>
        <p:nvSpPr>
          <p:cNvPr id="3686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686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F46A8D3-5C6C-4570-AFB2-7F351F048E39}" type="slidenum">
              <a:rPr lang="en-US" altLang="en-US" sz="1400" smtClean="0"/>
              <a:pPr>
                <a:spcBef>
                  <a:spcPct val="0"/>
                </a:spcBef>
                <a:buFontTx/>
                <a:buNone/>
              </a:pPr>
              <a:t>49</a:t>
            </a:fld>
            <a:endParaRPr lang="en-US" altLang="en-US" sz="1400" dirty="0" smtClean="0"/>
          </a:p>
        </p:txBody>
      </p:sp>
      <p:sp>
        <p:nvSpPr>
          <p:cNvPr id="36869" name="Rectangle 2"/>
          <p:cNvSpPr>
            <a:spLocks noGrp="1" noChangeArrowheads="1"/>
          </p:cNvSpPr>
          <p:nvPr>
            <p:ph type="title"/>
          </p:nvPr>
        </p:nvSpPr>
        <p:spPr/>
        <p:txBody>
          <a:bodyPr/>
          <a:lstStyle/>
          <a:p>
            <a:pPr eaLnBrk="1" hangingPunct="1"/>
            <a:r>
              <a:rPr lang="en-US" altLang="en-US" dirty="0" smtClean="0"/>
              <a:t>Finding A Needle in a  Haystack</a:t>
            </a:r>
          </a:p>
        </p:txBody>
      </p:sp>
      <p:sp>
        <p:nvSpPr>
          <p:cNvPr id="36870" name="Rectangle 3"/>
          <p:cNvSpPr>
            <a:spLocks noChangeArrowheads="1"/>
          </p:cNvSpPr>
          <p:nvPr/>
        </p:nvSpPr>
        <p:spPr bwMode="auto">
          <a:xfrm>
            <a:off x="457200" y="1036638"/>
            <a:ext cx="4876800" cy="51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sz="1800" dirty="0"/>
              <a:t>With (all) the data available, find the/a key pattern that indicates a situational change</a:t>
            </a:r>
          </a:p>
          <a:p>
            <a:pPr lvl="1" eaLnBrk="1" hangingPunct="1"/>
            <a:r>
              <a:rPr lang="en-US" altLang="en-US" sz="1600" dirty="0"/>
              <a:t>A single event</a:t>
            </a:r>
          </a:p>
          <a:p>
            <a:pPr lvl="1" eaLnBrk="1" hangingPunct="1"/>
            <a:r>
              <a:rPr lang="en-US" altLang="en-US" sz="1600" dirty="0"/>
              <a:t>Perhaps, a sequence of events</a:t>
            </a:r>
          </a:p>
          <a:p>
            <a:pPr lvl="1" eaLnBrk="1" hangingPunct="1"/>
            <a:r>
              <a:rPr lang="en-US" altLang="en-US" sz="1600" u="sng" dirty="0" smtClean="0">
                <a:solidFill>
                  <a:srgbClr val="FF0000"/>
                </a:solidFill>
              </a:rPr>
              <a:t>Not</a:t>
            </a:r>
            <a:r>
              <a:rPr lang="en-US" altLang="en-US" sz="1600" dirty="0" smtClean="0">
                <a:solidFill>
                  <a:srgbClr val="FF0000"/>
                </a:solidFill>
              </a:rPr>
              <a:t> </a:t>
            </a:r>
            <a:r>
              <a:rPr lang="en-US" altLang="en-US" sz="1600" dirty="0">
                <a:solidFill>
                  <a:srgbClr val="FF0000"/>
                </a:solidFill>
              </a:rPr>
              <a:t>the signal in the noise problem</a:t>
            </a:r>
            <a:r>
              <a:rPr lang="en-US" altLang="en-US" sz="1600" dirty="0" smtClean="0">
                <a:solidFill>
                  <a:srgbClr val="FF0000"/>
                </a:solidFill>
              </a:rPr>
              <a:t>!! Where the level of noise overwhelms the signal.</a:t>
            </a:r>
            <a:endParaRPr lang="en-US" altLang="en-US" sz="1800" dirty="0" smtClean="0"/>
          </a:p>
          <a:p>
            <a:pPr eaLnBrk="1" hangingPunct="1"/>
            <a:r>
              <a:rPr lang="en-US" altLang="en-US" sz="1800" dirty="0" smtClean="0"/>
              <a:t>Have </a:t>
            </a:r>
            <a:r>
              <a:rPr lang="en-US" altLang="en-US" sz="1800" dirty="0"/>
              <a:t>we seen this pattern before?</a:t>
            </a:r>
          </a:p>
          <a:p>
            <a:pPr lvl="1" eaLnBrk="1" hangingPunct="1"/>
            <a:r>
              <a:rPr lang="en-US" altLang="en-US" sz="1600" dirty="0"/>
              <a:t>Determine its characteristics, not just that it exists</a:t>
            </a:r>
          </a:p>
          <a:p>
            <a:pPr eaLnBrk="1" hangingPunct="1"/>
            <a:r>
              <a:rPr lang="en-US" altLang="en-US" sz="1800" dirty="0"/>
              <a:t>Predict what event occurs next because this event occurred in the pattern</a:t>
            </a:r>
          </a:p>
          <a:p>
            <a:pPr eaLnBrk="1" hangingPunct="1"/>
            <a:r>
              <a:rPr lang="en-US" altLang="en-US" sz="1800" dirty="0"/>
              <a:t>How to identify relevant fragments of data easily from a multitude of data sources?</a:t>
            </a:r>
          </a:p>
          <a:p>
            <a:pPr eaLnBrk="1" hangingPunct="1"/>
            <a:r>
              <a:rPr lang="en-US" altLang="en-US" sz="1800" dirty="0"/>
              <a:t>Difficult to determine what the right answer is in </a:t>
            </a:r>
            <a:r>
              <a:rPr lang="en-US" altLang="en-US" sz="1800" dirty="0" smtClean="0"/>
              <a:t>advance</a:t>
            </a:r>
            <a:endParaRPr lang="en-US" altLang="en-US" sz="1800" dirty="0"/>
          </a:p>
          <a:p>
            <a:pPr eaLnBrk="1" hangingPunct="1">
              <a:buFontTx/>
              <a:buNone/>
            </a:pPr>
            <a:r>
              <a:rPr lang="en-US" altLang="en-US" sz="1800" b="1" i="1" dirty="0">
                <a:solidFill>
                  <a:srgbClr val="FF0000"/>
                </a:solidFill>
              </a:rPr>
              <a:t>Problem: The needle hasn’t grown as fast as the haystack!!</a:t>
            </a:r>
          </a:p>
        </p:txBody>
      </p:sp>
      <p:pic>
        <p:nvPicPr>
          <p:cNvPr id="3687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981200"/>
            <a:ext cx="34671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3065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2F695B1-8B15-4F1D-B1CE-371A1CFBA407}" type="datetime1">
              <a:rPr lang="en-US" altLang="en-US" sz="1400" smtClean="0"/>
              <a:t>5/16/2021</a:t>
            </a:fld>
            <a:endParaRPr lang="en-US" altLang="en-US" sz="1400" dirty="0" smtClean="0"/>
          </a:p>
        </p:txBody>
      </p:sp>
      <p:sp>
        <p:nvSpPr>
          <p:cNvPr id="717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71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5A4CF1E-F50C-45FF-BB3A-68E6D1C0DDB5}" type="slidenum">
              <a:rPr lang="en-US" altLang="en-US" sz="1400" smtClean="0"/>
              <a:pPr>
                <a:spcBef>
                  <a:spcPct val="0"/>
                </a:spcBef>
                <a:buFontTx/>
                <a:buNone/>
              </a:pPr>
              <a:t>5</a:t>
            </a:fld>
            <a:endParaRPr lang="en-US" altLang="en-US" sz="1400" dirty="0" smtClean="0"/>
          </a:p>
        </p:txBody>
      </p:sp>
      <p:sp>
        <p:nvSpPr>
          <p:cNvPr id="7173" name="Rectangle 2"/>
          <p:cNvSpPr>
            <a:spLocks noGrp="1" noChangeArrowheads="1"/>
          </p:cNvSpPr>
          <p:nvPr>
            <p:ph type="title"/>
          </p:nvPr>
        </p:nvSpPr>
        <p:spPr/>
        <p:txBody>
          <a:bodyPr/>
          <a:lstStyle/>
          <a:p>
            <a:pPr eaLnBrk="1" hangingPunct="1"/>
            <a:r>
              <a:rPr lang="en-US" altLang="en-US" dirty="0" smtClean="0"/>
              <a:t>Types of Big Data</a:t>
            </a:r>
          </a:p>
        </p:txBody>
      </p:sp>
      <p:sp>
        <p:nvSpPr>
          <p:cNvPr id="7174" name="Rectangle 3"/>
          <p:cNvSpPr>
            <a:spLocks noGrp="1" noChangeArrowheads="1"/>
          </p:cNvSpPr>
          <p:nvPr>
            <p:ph type="body" idx="1"/>
          </p:nvPr>
        </p:nvSpPr>
        <p:spPr>
          <a:xfrm>
            <a:off x="533400" y="933559"/>
            <a:ext cx="5105400" cy="5257800"/>
          </a:xfrm>
        </p:spPr>
        <p:txBody>
          <a:bodyPr/>
          <a:lstStyle/>
          <a:p>
            <a:pPr eaLnBrk="1" hangingPunct="1"/>
            <a:r>
              <a:rPr lang="en-US" altLang="en-US" sz="2000" dirty="0" smtClean="0"/>
              <a:t>Structured:</a:t>
            </a:r>
          </a:p>
          <a:p>
            <a:pPr lvl="1" eaLnBrk="1" hangingPunct="1"/>
            <a:r>
              <a:rPr lang="en-US" altLang="en-US" sz="1600" dirty="0" smtClean="0"/>
              <a:t>Usually has a defined length and format</a:t>
            </a:r>
          </a:p>
          <a:p>
            <a:pPr lvl="1" eaLnBrk="1" hangingPunct="1"/>
            <a:r>
              <a:rPr lang="en-US" altLang="en-US" sz="1600" dirty="0" smtClean="0"/>
              <a:t>Ex: numbers, dates, strings</a:t>
            </a:r>
          </a:p>
          <a:p>
            <a:pPr lvl="1" eaLnBrk="1" hangingPunct="1"/>
            <a:r>
              <a:rPr lang="en-US" altLang="en-US" sz="1600" dirty="0" smtClean="0"/>
              <a:t>Probably accounts for about 20% of all the data out there</a:t>
            </a:r>
          </a:p>
          <a:p>
            <a:pPr lvl="1" eaLnBrk="1" hangingPunct="1"/>
            <a:r>
              <a:rPr lang="en-US" altLang="en-US" sz="1600" dirty="0" smtClean="0"/>
              <a:t>Usually stored in a file or a database (as records or tables)</a:t>
            </a:r>
          </a:p>
          <a:p>
            <a:pPr eaLnBrk="1" hangingPunct="1"/>
            <a:r>
              <a:rPr lang="en-US" altLang="en-US" sz="2000" dirty="0" smtClean="0"/>
              <a:t>Unstructured Data:</a:t>
            </a:r>
          </a:p>
          <a:p>
            <a:pPr lvl="1" eaLnBrk="1" hangingPunct="1"/>
            <a:r>
              <a:rPr lang="en-US" altLang="en-US" sz="1600" dirty="0" smtClean="0"/>
              <a:t>Data that does not follow a specific format</a:t>
            </a:r>
          </a:p>
          <a:p>
            <a:pPr lvl="1" eaLnBrk="1" hangingPunct="1"/>
            <a:r>
              <a:rPr lang="en-US" altLang="en-US" sz="1600" dirty="0" smtClean="0"/>
              <a:t>Accounts for the other 80% of data</a:t>
            </a:r>
          </a:p>
          <a:p>
            <a:pPr lvl="1" eaLnBrk="1" hangingPunct="1"/>
            <a:r>
              <a:rPr lang="en-US" altLang="en-US" sz="1600" dirty="0" smtClean="0"/>
              <a:t>Ex: documents, images, video, audio, sets of data</a:t>
            </a:r>
          </a:p>
          <a:p>
            <a:pPr eaLnBrk="1" hangingPunct="1"/>
            <a:r>
              <a:rPr lang="en-US" altLang="en-US" sz="2000" dirty="0" smtClean="0"/>
              <a:t>Semistructured Data:</a:t>
            </a:r>
          </a:p>
          <a:p>
            <a:pPr lvl="1" eaLnBrk="1" hangingPunct="1"/>
            <a:r>
              <a:rPr lang="en-US" altLang="en-US" sz="1600" dirty="0" smtClean="0"/>
              <a:t>Falls between the other two</a:t>
            </a:r>
          </a:p>
          <a:p>
            <a:pPr lvl="1" eaLnBrk="1" hangingPunct="1"/>
            <a:r>
              <a:rPr lang="en-US" altLang="en-US" sz="1600" dirty="0" smtClean="0"/>
              <a:t>May not conform to a fixed schema, but may be self-defining</a:t>
            </a:r>
          </a:p>
          <a:p>
            <a:pPr lvl="1" eaLnBrk="1" hangingPunct="1"/>
            <a:r>
              <a:rPr lang="en-US" altLang="en-US" sz="1600" dirty="0" smtClean="0"/>
              <a:t>Ex: RDF, XML, linked data</a:t>
            </a:r>
          </a:p>
        </p:txBody>
      </p:sp>
      <p:pic>
        <p:nvPicPr>
          <p:cNvPr id="2" name="Picture 1"/>
          <p:cNvPicPr>
            <a:picLocks noChangeAspect="1"/>
          </p:cNvPicPr>
          <p:nvPr/>
        </p:nvPicPr>
        <p:blipFill>
          <a:blip r:embed="rId3"/>
          <a:stretch>
            <a:fillRect/>
          </a:stretch>
        </p:blipFill>
        <p:spPr>
          <a:xfrm>
            <a:off x="6660978" y="967718"/>
            <a:ext cx="1721022" cy="2503870"/>
          </a:xfrm>
          <a:prstGeom prst="rect">
            <a:avLst/>
          </a:prstGeom>
        </p:spPr>
      </p:pic>
      <p:pic>
        <p:nvPicPr>
          <p:cNvPr id="3" name="Picture 2"/>
          <p:cNvPicPr>
            <a:picLocks noChangeAspect="1"/>
          </p:cNvPicPr>
          <p:nvPr/>
        </p:nvPicPr>
        <p:blipFill>
          <a:blip r:embed="rId4"/>
          <a:stretch>
            <a:fillRect/>
          </a:stretch>
        </p:blipFill>
        <p:spPr>
          <a:xfrm>
            <a:off x="5726919" y="3505200"/>
            <a:ext cx="1931181" cy="2785624"/>
          </a:xfrm>
          <a:prstGeom prst="rect">
            <a:avLst/>
          </a:prstGeom>
        </p:spPr>
      </p:pic>
    </p:spTree>
    <p:extLst>
      <p:ext uri="{BB962C8B-B14F-4D97-AF65-F5344CB8AC3E}">
        <p14:creationId xmlns:p14="http://schemas.microsoft.com/office/powerpoint/2010/main" val="1112118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Signal and Noise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2004" y="990600"/>
            <a:ext cx="2744796" cy="4221163"/>
          </a:xfrm>
        </p:spPr>
      </p:pic>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50</a:t>
            </a:fld>
            <a:endParaRPr lang="en-US" altLang="en-US" dirty="0"/>
          </a:p>
        </p:txBody>
      </p:sp>
      <p:sp>
        <p:nvSpPr>
          <p:cNvPr id="9" name="Rectangle 8"/>
          <p:cNvSpPr/>
          <p:nvPr/>
        </p:nvSpPr>
        <p:spPr>
          <a:xfrm>
            <a:off x="491836" y="976745"/>
            <a:ext cx="5223164" cy="5355312"/>
          </a:xfrm>
          <a:prstGeom prst="rect">
            <a:avLst/>
          </a:prstGeom>
        </p:spPr>
        <p:txBody>
          <a:bodyPr wrap="square">
            <a:spAutoFit/>
          </a:bodyPr>
          <a:lstStyle/>
          <a:p>
            <a:pPr marL="285750" indent="-285750">
              <a:buFont typeface="Arial" panose="020B0604020202020204" pitchFamily="34" charset="0"/>
              <a:buChar char="•"/>
            </a:pPr>
            <a:r>
              <a:rPr lang="en-US" dirty="0"/>
              <a:t>The practical art of mathematical model building using using probability and statistics as applied to real-world circumstances</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Silver decries: </a:t>
            </a:r>
            <a:r>
              <a:rPr lang="en-US" dirty="0" smtClean="0"/>
              <a:t>a </a:t>
            </a:r>
            <a:r>
              <a:rPr lang="en-US" dirty="0"/>
              <a:t>belief in perfect experimental, survey, or other designs, when data often comes from a variety of sources and idealized modeling assumptions rarely hold </a:t>
            </a:r>
            <a:r>
              <a:rPr lang="en-US" dirty="0" smtClean="0"/>
              <a:t>true.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 believes in the need for extensive data sets, preferably collected over long periods of time, from which one can then use statistical techniques to incrementally </a:t>
            </a:r>
            <a:r>
              <a:rPr lang="en-US" dirty="0" smtClean="0"/>
              <a:t>change probabilities </a:t>
            </a:r>
            <a:r>
              <a:rPr lang="en-US" dirty="0"/>
              <a:t>up or down relative to prior data</a:t>
            </a:r>
            <a:r>
              <a:rPr lang="en-US" dirty="0" smtClean="0"/>
              <a:t>.</a:t>
            </a:r>
          </a:p>
          <a:p>
            <a:endParaRPr lang="en-US" dirty="0" smtClean="0"/>
          </a:p>
          <a:p>
            <a:pPr marL="285750" indent="-285750">
              <a:buFont typeface="Arial" panose="020B0604020202020204" pitchFamily="34" charset="0"/>
              <a:buChar char="•"/>
            </a:pPr>
            <a:r>
              <a:rPr lang="en-US" dirty="0" smtClean="0"/>
              <a:t>Learning </a:t>
            </a:r>
            <a:r>
              <a:rPr lang="en-US" dirty="0"/>
              <a:t>and understanding </a:t>
            </a:r>
            <a:r>
              <a:rPr lang="en-US" dirty="0" smtClean="0"/>
              <a:t>gained incrementally</a:t>
            </a:r>
            <a:r>
              <a:rPr lang="en-US" dirty="0"/>
              <a:t>, rather than through any single set of observations or an ideal model summarized by just a few key parameters. </a:t>
            </a:r>
          </a:p>
        </p:txBody>
      </p:sp>
    </p:spTree>
    <p:extLst>
      <p:ext uri="{BB962C8B-B14F-4D97-AF65-F5344CB8AC3E}">
        <p14:creationId xmlns:p14="http://schemas.microsoft.com/office/powerpoint/2010/main" val="3729202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E222565-32C8-4E2E-A3F7-B2EB721571DD}" type="datetime1">
              <a:rPr lang="en-US" altLang="en-US" sz="1400" smtClean="0"/>
              <a:pPr>
                <a:spcBef>
                  <a:spcPct val="0"/>
                </a:spcBef>
                <a:buFontTx/>
                <a:buNone/>
              </a:pPr>
              <a:t>5/16/2021</a:t>
            </a:fld>
            <a:endParaRPr lang="en-US" altLang="en-US" sz="1400" dirty="0" smtClean="0"/>
          </a:p>
        </p:txBody>
      </p:sp>
      <p:sp>
        <p:nvSpPr>
          <p:cNvPr id="3789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789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4C67161-243A-4507-8F87-A59890C54427}" type="slidenum">
              <a:rPr lang="en-US" altLang="en-US" sz="1400" smtClean="0"/>
              <a:pPr>
                <a:spcBef>
                  <a:spcPct val="0"/>
                </a:spcBef>
                <a:buFontTx/>
                <a:buNone/>
              </a:pPr>
              <a:t>51</a:t>
            </a:fld>
            <a:endParaRPr lang="en-US" altLang="en-US" sz="1400" dirty="0" smtClean="0"/>
          </a:p>
        </p:txBody>
      </p:sp>
      <p:sp>
        <p:nvSpPr>
          <p:cNvPr id="37893" name="Rectangle 2"/>
          <p:cNvSpPr>
            <a:spLocks noGrp="1" noChangeArrowheads="1"/>
          </p:cNvSpPr>
          <p:nvPr>
            <p:ph type="title"/>
          </p:nvPr>
        </p:nvSpPr>
        <p:spPr/>
        <p:txBody>
          <a:bodyPr/>
          <a:lstStyle/>
          <a:p>
            <a:pPr eaLnBrk="1" hangingPunct="1"/>
            <a:r>
              <a:rPr lang="en-US" altLang="en-US" dirty="0" smtClean="0"/>
              <a:t>Finding A Needle in a  Haystack</a:t>
            </a:r>
          </a:p>
        </p:txBody>
      </p:sp>
      <p:sp>
        <p:nvSpPr>
          <p:cNvPr id="37894" name="Rectangle 3"/>
          <p:cNvSpPr>
            <a:spLocks noGrp="1" noChangeArrowheads="1"/>
          </p:cNvSpPr>
          <p:nvPr>
            <p:ph type="body" idx="1"/>
          </p:nvPr>
        </p:nvSpPr>
        <p:spPr/>
        <p:txBody>
          <a:bodyPr/>
          <a:lstStyle/>
          <a:p>
            <a:pPr eaLnBrk="1" hangingPunct="1">
              <a:lnSpc>
                <a:spcPct val="90000"/>
              </a:lnSpc>
            </a:pPr>
            <a:r>
              <a:rPr lang="en-US" altLang="en-US" sz="2000" dirty="0" smtClean="0"/>
              <a:t>What if the “needle” happens to be a complex data structure?</a:t>
            </a:r>
          </a:p>
          <a:p>
            <a:pPr lvl="1" eaLnBrk="1" hangingPunct="1">
              <a:lnSpc>
                <a:spcPct val="90000"/>
              </a:lnSpc>
            </a:pPr>
            <a:r>
              <a:rPr lang="en-US" altLang="en-US" sz="1600" dirty="0" smtClean="0"/>
              <a:t>Brute force search and computation are unlikely to succeed due to inefficiency</a:t>
            </a:r>
          </a:p>
          <a:p>
            <a:pPr lvl="1" eaLnBrk="1" hangingPunct="1">
              <a:lnSpc>
                <a:spcPct val="90000"/>
              </a:lnSpc>
            </a:pPr>
            <a:r>
              <a:rPr lang="en-US" altLang="en-US" sz="1600" dirty="0" smtClean="0"/>
              <a:t>Complexity increases with streaming data as opposed to a static data set</a:t>
            </a:r>
          </a:p>
          <a:p>
            <a:pPr lvl="1" eaLnBrk="1" hangingPunct="1">
              <a:lnSpc>
                <a:spcPct val="90000"/>
              </a:lnSpc>
            </a:pPr>
            <a:endParaRPr lang="en-US" altLang="en-US" sz="1600" dirty="0" smtClean="0"/>
          </a:p>
          <a:p>
            <a:pPr eaLnBrk="1" hangingPunct="1">
              <a:lnSpc>
                <a:spcPct val="90000"/>
              </a:lnSpc>
            </a:pPr>
            <a:r>
              <a:rPr lang="en-US" altLang="en-US" sz="2000" b="1" i="1" dirty="0" smtClean="0">
                <a:solidFill>
                  <a:srgbClr val="FF0000"/>
                </a:solidFill>
              </a:rPr>
              <a:t>Axiom: Absence of evidence (so far) is not evidence of absence! </a:t>
            </a:r>
            <a:r>
              <a:rPr lang="en-US" altLang="en-US" sz="2000" dirty="0" smtClean="0"/>
              <a:t>(Borne 2013)</a:t>
            </a:r>
          </a:p>
          <a:p>
            <a:pPr eaLnBrk="1" hangingPunct="1">
              <a:lnSpc>
                <a:spcPct val="90000"/>
              </a:lnSpc>
            </a:pPr>
            <a:r>
              <a:rPr lang="en-US" altLang="en-US" sz="2000" dirty="0" smtClean="0"/>
              <a:t>What preprocessing do we need to do before searching?</a:t>
            </a:r>
          </a:p>
          <a:p>
            <a:pPr lvl="1" eaLnBrk="1" hangingPunct="1">
              <a:lnSpc>
                <a:spcPct val="90000"/>
              </a:lnSpc>
            </a:pPr>
            <a:r>
              <a:rPr lang="en-US" altLang="en-US" sz="1600" dirty="0" smtClean="0"/>
              <a:t>Quality vs. Quantity: What data are required to satisfy the given value proposition?</a:t>
            </a:r>
          </a:p>
          <a:p>
            <a:pPr lvl="1" eaLnBrk="1" hangingPunct="1">
              <a:lnSpc>
                <a:spcPct val="90000"/>
              </a:lnSpc>
            </a:pPr>
            <a:r>
              <a:rPr lang="en-US" altLang="en-US" sz="1600" dirty="0" smtClean="0"/>
              <a:t>At what precision and accuracy and reliability and veracity</a:t>
            </a:r>
            <a:endParaRPr lang="en-US" altLang="en-US" sz="1400" dirty="0" smtClean="0"/>
          </a:p>
          <a:p>
            <a:pPr eaLnBrk="1" hangingPunct="1">
              <a:lnSpc>
                <a:spcPct val="90000"/>
              </a:lnSpc>
            </a:pPr>
            <a:r>
              <a:rPr lang="en-US" altLang="en-US" sz="2000" dirty="0" smtClean="0"/>
              <a:t>What if the needle must be derived rather than found?</a:t>
            </a:r>
          </a:p>
          <a:p>
            <a:pPr lvl="1" eaLnBrk="1" hangingPunct="1">
              <a:lnSpc>
                <a:spcPct val="90000"/>
              </a:lnSpc>
            </a:pPr>
            <a:r>
              <a:rPr lang="en-US" altLang="en-US" sz="1600" dirty="0" smtClean="0"/>
              <a:t>How do we track the provenance of the derived data/information?</a:t>
            </a:r>
          </a:p>
          <a:p>
            <a:pPr lvl="1" eaLnBrk="1" hangingPunct="1">
              <a:lnSpc>
                <a:spcPct val="90000"/>
              </a:lnSpc>
            </a:pPr>
            <a:r>
              <a:rPr lang="en-US" altLang="en-US" sz="1600" dirty="0" smtClean="0"/>
              <a:t>Is the process repeatable as we change algorithms and data structures?</a:t>
            </a:r>
          </a:p>
          <a:p>
            <a:pPr lvl="1" eaLnBrk="1" hangingPunct="1">
              <a:lnSpc>
                <a:spcPct val="90000"/>
              </a:lnSpc>
            </a:pPr>
            <a:r>
              <a:rPr lang="en-US" altLang="en-US" sz="1600" dirty="0" smtClean="0"/>
              <a:t>What are the proxy variables that will be used in the derivation </a:t>
            </a:r>
          </a:p>
          <a:p>
            <a:pPr lvl="1" eaLnBrk="1" hangingPunct="1">
              <a:lnSpc>
                <a:spcPct val="90000"/>
              </a:lnSpc>
            </a:pPr>
            <a:endParaRPr lang="en-US" altLang="en-US" dirty="0" smtClean="0"/>
          </a:p>
          <a:p>
            <a:pPr eaLnBrk="1" hangingPunct="1">
              <a:lnSpc>
                <a:spcPct val="90000"/>
              </a:lnSpc>
            </a:pPr>
            <a:r>
              <a:rPr lang="en-US" altLang="en-US" sz="2000" dirty="0" smtClean="0"/>
              <a:t>Challenge: Consider finding the few packets in the trillions flowing through a network that carry a virus or malware.</a:t>
            </a:r>
            <a:endParaRPr lang="en-US" altLang="en-US" sz="1800" dirty="0" smtClean="0"/>
          </a:p>
        </p:txBody>
      </p:sp>
    </p:spTree>
    <p:extLst>
      <p:ext uri="{BB962C8B-B14F-4D97-AF65-F5344CB8AC3E}">
        <p14:creationId xmlns:p14="http://schemas.microsoft.com/office/powerpoint/2010/main" val="8711257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3A9E810-FCDA-4930-9CD9-1B683D40135A}" type="datetime1">
              <a:rPr lang="en-US" altLang="en-US" sz="1400" smtClean="0"/>
              <a:t>5/16/2021</a:t>
            </a:fld>
            <a:endParaRPr lang="en-US" altLang="en-US" sz="1400" dirty="0" smtClean="0"/>
          </a:p>
        </p:txBody>
      </p:sp>
      <p:sp>
        <p:nvSpPr>
          <p:cNvPr id="4608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4608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C6BCF49-745E-44FB-A37A-61BA7C589572}" type="slidenum">
              <a:rPr lang="en-US" altLang="en-US" sz="1400" smtClean="0"/>
              <a:pPr>
                <a:spcBef>
                  <a:spcPct val="0"/>
                </a:spcBef>
                <a:buFontTx/>
                <a:buNone/>
              </a:pPr>
              <a:t>52</a:t>
            </a:fld>
            <a:endParaRPr lang="en-US" altLang="en-US" sz="1400" dirty="0" smtClean="0"/>
          </a:p>
        </p:txBody>
      </p:sp>
      <p:sp>
        <p:nvSpPr>
          <p:cNvPr id="46085" name="Rectangle 2"/>
          <p:cNvSpPr>
            <a:spLocks noGrp="1" noChangeArrowheads="1"/>
          </p:cNvSpPr>
          <p:nvPr>
            <p:ph type="title"/>
          </p:nvPr>
        </p:nvSpPr>
        <p:spPr/>
        <p:txBody>
          <a:bodyPr/>
          <a:lstStyle/>
          <a:p>
            <a:pPr eaLnBrk="1" hangingPunct="1"/>
            <a:r>
              <a:rPr lang="en-US" altLang="en-US" dirty="0" smtClean="0"/>
              <a:t>Finding A Needle in a  Haystack</a:t>
            </a:r>
          </a:p>
        </p:txBody>
      </p:sp>
      <p:sp>
        <p:nvSpPr>
          <p:cNvPr id="46086" name="Rectangle 3"/>
          <p:cNvSpPr>
            <a:spLocks noGrp="1" noChangeArrowheads="1"/>
          </p:cNvSpPr>
          <p:nvPr>
            <p:ph type="body" idx="1"/>
          </p:nvPr>
        </p:nvSpPr>
        <p:spPr/>
        <p:txBody>
          <a:bodyPr/>
          <a:lstStyle/>
          <a:p>
            <a:pPr eaLnBrk="1" hangingPunct="1">
              <a:lnSpc>
                <a:spcPct val="90000"/>
              </a:lnSpc>
            </a:pPr>
            <a:r>
              <a:rPr lang="en-US" altLang="en-US" sz="2000" dirty="0" smtClean="0"/>
              <a:t>What if the “needle” happens to be a complex data structure?</a:t>
            </a:r>
          </a:p>
          <a:p>
            <a:pPr lvl="1" eaLnBrk="1" hangingPunct="1">
              <a:lnSpc>
                <a:spcPct val="90000"/>
              </a:lnSpc>
            </a:pPr>
            <a:r>
              <a:rPr lang="en-US" altLang="en-US" sz="1800" dirty="0" smtClean="0"/>
              <a:t>Brute force search and computation are unlikely to succeed due to inefficiency</a:t>
            </a:r>
          </a:p>
          <a:p>
            <a:pPr lvl="1" eaLnBrk="1" hangingPunct="1">
              <a:lnSpc>
                <a:spcPct val="90000"/>
              </a:lnSpc>
            </a:pPr>
            <a:r>
              <a:rPr lang="en-US" altLang="en-US" sz="1800" dirty="0" smtClean="0"/>
              <a:t>Complexity increases with streaming data as opposed to a static data set</a:t>
            </a:r>
          </a:p>
          <a:p>
            <a:pPr eaLnBrk="1" hangingPunct="1">
              <a:lnSpc>
                <a:spcPct val="90000"/>
              </a:lnSpc>
            </a:pPr>
            <a:r>
              <a:rPr lang="en-US" altLang="en-US" sz="2000" i="1" dirty="0" smtClean="0"/>
              <a:t>Absence of evidence (so far) is not evidence of absence! </a:t>
            </a:r>
            <a:r>
              <a:rPr lang="en-US" altLang="en-US" sz="2000" dirty="0" smtClean="0"/>
              <a:t>(Borne 2013)</a:t>
            </a:r>
          </a:p>
          <a:p>
            <a:pPr eaLnBrk="1" hangingPunct="1">
              <a:lnSpc>
                <a:spcPct val="90000"/>
              </a:lnSpc>
            </a:pPr>
            <a:r>
              <a:rPr lang="en-US" altLang="en-US" sz="2000" dirty="0" smtClean="0"/>
              <a:t>What preprocessing do we need to do before searching?</a:t>
            </a:r>
          </a:p>
          <a:p>
            <a:pPr lvl="1" eaLnBrk="1" hangingPunct="1">
              <a:lnSpc>
                <a:spcPct val="90000"/>
              </a:lnSpc>
            </a:pPr>
            <a:r>
              <a:rPr lang="en-US" altLang="en-US" sz="1400" dirty="0" smtClean="0"/>
              <a:t>Quality vs. Quantity: What data re required to satisfy the given value proposition?</a:t>
            </a:r>
          </a:p>
          <a:p>
            <a:pPr lvl="1" eaLnBrk="1" hangingPunct="1">
              <a:lnSpc>
                <a:spcPct val="90000"/>
              </a:lnSpc>
            </a:pPr>
            <a:r>
              <a:rPr lang="en-US" altLang="en-US" sz="1400" dirty="0" smtClean="0"/>
              <a:t>At what precision and accuracy</a:t>
            </a:r>
          </a:p>
          <a:p>
            <a:pPr eaLnBrk="1" hangingPunct="1">
              <a:lnSpc>
                <a:spcPct val="90000"/>
              </a:lnSpc>
            </a:pPr>
            <a:r>
              <a:rPr lang="en-US" altLang="en-US" sz="1800" dirty="0" smtClean="0"/>
              <a:t>What if the needle must be derived rather than found?</a:t>
            </a:r>
          </a:p>
          <a:p>
            <a:pPr lvl="1" eaLnBrk="1" hangingPunct="1">
              <a:lnSpc>
                <a:spcPct val="90000"/>
              </a:lnSpc>
            </a:pPr>
            <a:r>
              <a:rPr lang="en-US" altLang="en-US" sz="1400" dirty="0" smtClean="0"/>
              <a:t>How do we track the provenance of the derived data/information?</a:t>
            </a:r>
          </a:p>
          <a:p>
            <a:pPr lvl="1" eaLnBrk="1" hangingPunct="1">
              <a:lnSpc>
                <a:spcPct val="90000"/>
              </a:lnSpc>
            </a:pPr>
            <a:r>
              <a:rPr lang="en-US" altLang="en-US" sz="1400" dirty="0" smtClean="0"/>
              <a:t>Is the process repeatable as we change algorithms and data structures?</a:t>
            </a:r>
          </a:p>
          <a:p>
            <a:pPr eaLnBrk="1" hangingPunct="1">
              <a:lnSpc>
                <a:spcPct val="90000"/>
              </a:lnSpc>
            </a:pPr>
            <a:endParaRPr lang="en-US" altLang="en-US" dirty="0" smtClean="0"/>
          </a:p>
          <a:p>
            <a:pPr eaLnBrk="1" hangingPunct="1">
              <a:lnSpc>
                <a:spcPct val="90000"/>
              </a:lnSpc>
            </a:pPr>
            <a:r>
              <a:rPr lang="en-US" altLang="en-US" sz="2000" dirty="0" smtClean="0"/>
              <a:t>Challenge: Consider finding the few packets in the millions (er, billions) flowing through a network that carry a virus or malware.</a:t>
            </a:r>
            <a:endParaRPr lang="en-US" altLang="en-US" sz="1800" dirty="0"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F9ABD32-A30C-4ECB-82F8-74DEA7D27077}" type="datetime1">
              <a:rPr lang="en-US" altLang="en-US" sz="1400" smtClean="0"/>
              <a:pPr>
                <a:spcBef>
                  <a:spcPct val="0"/>
                </a:spcBef>
                <a:buFontTx/>
                <a:buNone/>
              </a:pPr>
              <a:t>5/16/2021</a:t>
            </a:fld>
            <a:endParaRPr lang="en-US" altLang="en-US" sz="1400" dirty="0" smtClean="0"/>
          </a:p>
        </p:txBody>
      </p:sp>
      <p:sp>
        <p:nvSpPr>
          <p:cNvPr id="3891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891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3D748D2-8B9A-445A-B42F-E734E9B297AB}" type="slidenum">
              <a:rPr lang="en-US" altLang="en-US" sz="1400" smtClean="0"/>
              <a:pPr>
                <a:spcBef>
                  <a:spcPct val="0"/>
                </a:spcBef>
                <a:buFontTx/>
                <a:buNone/>
              </a:pPr>
              <a:t>53</a:t>
            </a:fld>
            <a:endParaRPr lang="en-US" altLang="en-US" sz="1400" dirty="0" smtClean="0"/>
          </a:p>
        </p:txBody>
      </p:sp>
      <p:sp>
        <p:nvSpPr>
          <p:cNvPr id="38917" name="Rectangle 2"/>
          <p:cNvSpPr>
            <a:spLocks noGrp="1" noChangeArrowheads="1"/>
          </p:cNvSpPr>
          <p:nvPr>
            <p:ph type="title"/>
          </p:nvPr>
        </p:nvSpPr>
        <p:spPr/>
        <p:txBody>
          <a:bodyPr/>
          <a:lstStyle/>
          <a:p>
            <a:pPr eaLnBrk="1" hangingPunct="1"/>
            <a:r>
              <a:rPr lang="en-US" altLang="en-US" dirty="0" smtClean="0"/>
              <a:t>Needle(s) in a Haystack</a:t>
            </a:r>
          </a:p>
        </p:txBody>
      </p:sp>
      <p:pic>
        <p:nvPicPr>
          <p:cNvPr id="389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990600"/>
            <a:ext cx="5516563"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Text Box 5"/>
          <p:cNvSpPr txBox="1">
            <a:spLocks noChangeArrowheads="1"/>
          </p:cNvSpPr>
          <p:nvPr/>
        </p:nvSpPr>
        <p:spPr bwMode="auto">
          <a:xfrm rot="-5400000">
            <a:off x="-1493838" y="3322638"/>
            <a:ext cx="4511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200" dirty="0"/>
              <a:t>Ref: Crawford, L. Access and Analytics to the UK Archive, British Library, 2010</a:t>
            </a:r>
          </a:p>
        </p:txBody>
      </p:sp>
      <p:pic>
        <p:nvPicPr>
          <p:cNvPr id="3892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200150"/>
            <a:ext cx="230663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1" name="Text Box 7"/>
          <p:cNvSpPr txBox="1">
            <a:spLocks noChangeArrowheads="1"/>
          </p:cNvSpPr>
          <p:nvPr/>
        </p:nvSpPr>
        <p:spPr bwMode="auto">
          <a:xfrm>
            <a:off x="7467600" y="2982913"/>
            <a:ext cx="9175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r>
              <a:rPr lang="en-US" altLang="en-US" sz="1400" dirty="0"/>
              <a:t>Blogs</a:t>
            </a:r>
          </a:p>
        </p:txBody>
      </p:sp>
      <p:sp>
        <p:nvSpPr>
          <p:cNvPr id="38922" name="Text Box 11"/>
          <p:cNvSpPr txBox="1">
            <a:spLocks noChangeArrowheads="1"/>
          </p:cNvSpPr>
          <p:nvPr/>
        </p:nvSpPr>
        <p:spPr bwMode="auto">
          <a:xfrm>
            <a:off x="6994525" y="3465513"/>
            <a:ext cx="1768475"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b="1" dirty="0">
                <a:solidFill>
                  <a:srgbClr val="CC0000"/>
                </a:solidFill>
              </a:rPr>
              <a:t>Uhmm! What are we supposed to glean from this picture?</a:t>
            </a:r>
          </a:p>
        </p:txBody>
      </p:sp>
    </p:spTree>
    <p:extLst>
      <p:ext uri="{BB962C8B-B14F-4D97-AF65-F5344CB8AC3E}">
        <p14:creationId xmlns:p14="http://schemas.microsoft.com/office/powerpoint/2010/main" val="22634257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Relevance to Big Data</a:t>
            </a:r>
          </a:p>
        </p:txBody>
      </p:sp>
      <p:sp>
        <p:nvSpPr>
          <p:cNvPr id="3" name="Content Placeholder 2"/>
          <p:cNvSpPr>
            <a:spLocks noGrp="1"/>
          </p:cNvSpPr>
          <p:nvPr>
            <p:ph idx="1"/>
          </p:nvPr>
        </p:nvSpPr>
        <p:spPr>
          <a:xfrm>
            <a:off x="457200" y="1143000"/>
            <a:ext cx="4191000" cy="5059363"/>
          </a:xfrm>
        </p:spPr>
        <p:txBody>
          <a:bodyPr/>
          <a:lstStyle/>
          <a:p>
            <a:pPr marL="228600" indent="-228600">
              <a:lnSpc>
                <a:spcPct val="105000"/>
              </a:lnSpc>
              <a:spcBef>
                <a:spcPts val="875"/>
              </a:spcBef>
              <a:buFont typeface="Wingdings" panose="05000000000000000000"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defRPr/>
            </a:pPr>
            <a:r>
              <a:rPr lang="en-GB" altLang="en-US" sz="2000" dirty="0" smtClean="0"/>
              <a:t>We are drowning in the deluge of data that are being collected </a:t>
            </a:r>
            <a:br>
              <a:rPr lang="en-GB" altLang="en-US" sz="2000" dirty="0" smtClean="0"/>
            </a:br>
            <a:r>
              <a:rPr lang="en-GB" altLang="en-US" sz="2000" dirty="0" smtClean="0"/>
              <a:t>world-wide, while starving for </a:t>
            </a:r>
            <a:br>
              <a:rPr lang="en-GB" altLang="en-US" sz="2000" dirty="0" smtClean="0"/>
            </a:br>
            <a:r>
              <a:rPr lang="en-GB" altLang="en-US" sz="2000" dirty="0" smtClean="0"/>
              <a:t>knowledge at the same time*</a:t>
            </a:r>
          </a:p>
          <a:p>
            <a:pPr marL="228600" indent="-228600">
              <a:lnSpc>
                <a:spcPct val="105000"/>
              </a:lnSpc>
              <a:spcBef>
                <a:spcPts val="875"/>
              </a:spcBef>
              <a:buFont typeface="Wingdings" panose="05000000000000000000"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defRPr/>
            </a:pPr>
            <a:r>
              <a:rPr lang="en-GB" altLang="en-US" sz="2000" dirty="0" smtClean="0"/>
              <a:t>Anomalous events occur relatively infrequently</a:t>
            </a:r>
          </a:p>
          <a:p>
            <a:pPr marL="228600" indent="-228600">
              <a:lnSpc>
                <a:spcPct val="105000"/>
              </a:lnSpc>
              <a:spcBef>
                <a:spcPts val="875"/>
              </a:spcBef>
              <a:buFont typeface="Wingdings" panose="05000000000000000000" pitchFamily="2" charset="2"/>
              <a:buChar char=""/>
              <a:tabLst>
                <a:tab pos="798513" algn="l"/>
                <a:tab pos="1712913" algn="l"/>
                <a:tab pos="2627313" algn="l"/>
                <a:tab pos="3541713" algn="l"/>
                <a:tab pos="4456113" algn="l"/>
                <a:tab pos="5370513" algn="l"/>
                <a:tab pos="6284913" algn="l"/>
                <a:tab pos="7199313" algn="l"/>
                <a:tab pos="8113713" algn="l"/>
                <a:tab pos="9028113" algn="l"/>
                <a:tab pos="9942513" algn="l"/>
              </a:tabLst>
              <a:defRPr/>
            </a:pPr>
            <a:r>
              <a:rPr lang="en-GB" altLang="en-US" sz="2000" dirty="0" smtClean="0"/>
              <a:t>However, when they do occur, their consequences can be quite dramatic and quite often in a negative sense</a:t>
            </a:r>
          </a:p>
          <a:p>
            <a:pPr>
              <a:defRPr/>
            </a:pPr>
            <a:endParaRPr lang="en-US" dirty="0" smtClean="0"/>
          </a:p>
          <a:p>
            <a:pPr marL="0" indent="0">
              <a:buFontTx/>
              <a:buNone/>
              <a:defRPr/>
            </a:pPr>
            <a:endParaRPr lang="en-US" sz="1200" dirty="0" smtClean="0"/>
          </a:p>
          <a:p>
            <a:pPr marL="0" indent="0">
              <a:buFontTx/>
              <a:buNone/>
              <a:defRPr/>
            </a:pPr>
            <a:endParaRPr lang="en-US" sz="1200" dirty="0"/>
          </a:p>
          <a:p>
            <a:pPr marL="0" indent="0">
              <a:buFontTx/>
              <a:buNone/>
              <a:defRPr/>
            </a:pPr>
            <a:endParaRPr lang="en-US" sz="1200" dirty="0" smtClean="0"/>
          </a:p>
          <a:p>
            <a:pPr marL="0" indent="0">
              <a:buFontTx/>
              <a:buNone/>
              <a:defRPr/>
            </a:pPr>
            <a:r>
              <a:rPr lang="en-US" sz="1200" dirty="0" smtClean="0"/>
              <a:t>Ref: </a:t>
            </a:r>
            <a:r>
              <a:rPr lang="en-GB" altLang="en-US" sz="1200" dirty="0" smtClean="0">
                <a:latin typeface="Matisse ITC" pitchFamily="80" charset="0"/>
                <a:cs typeface="Times New Roman" panose="02020603050405020304" pitchFamily="18" charset="0"/>
              </a:rPr>
              <a:t> J. Naisbitt, Megatrends: Ten New Directions Transforming Our Lives. New York: Warner Books</a:t>
            </a:r>
            <a:r>
              <a:rPr lang="en-GB" altLang="en-US" sz="1200" dirty="0" smtClean="0">
                <a:latin typeface="Matisse ITC" pitchFamily="80" charset="0"/>
              </a:rPr>
              <a:t>, </a:t>
            </a:r>
            <a:r>
              <a:rPr lang="en-GB" altLang="en-US" sz="1200" dirty="0" smtClean="0">
                <a:latin typeface="Matisse ITC" pitchFamily="80" charset="0"/>
                <a:cs typeface="Times New Roman" panose="02020603050405020304" pitchFamily="18" charset="0"/>
              </a:rPr>
              <a:t>1982</a:t>
            </a:r>
            <a:endParaRPr lang="en-US" sz="1200" dirty="0"/>
          </a:p>
        </p:txBody>
      </p:sp>
      <p:sp>
        <p:nvSpPr>
          <p:cNvPr id="39940"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3994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FD8FD7AB-A8D2-4F97-BA88-A7B08F7DD3A7}" type="slidenum">
              <a:rPr lang="en-US" altLang="en-US" sz="1400" smtClean="0"/>
              <a:pPr>
                <a:spcBef>
                  <a:spcPct val="0"/>
                </a:spcBef>
                <a:buFontTx/>
                <a:buNone/>
              </a:pPr>
              <a:t>54</a:t>
            </a:fld>
            <a:endParaRPr lang="en-US" altLang="en-US" sz="1400" dirty="0" smtClean="0"/>
          </a:p>
        </p:txBody>
      </p:sp>
      <p:pic>
        <p:nvPicPr>
          <p:cNvPr id="3994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0" y="1371600"/>
            <a:ext cx="3924300" cy="35496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943"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CEF00F4-9C27-42F4-BD53-120921CC960C}" type="datetime1">
              <a:rPr lang="en-US" altLang="en-US" sz="1400" smtClean="0"/>
              <a:pPr>
                <a:spcBef>
                  <a:spcPct val="0"/>
                </a:spcBef>
                <a:buFontTx/>
                <a:buNone/>
              </a:pPr>
              <a:t>5/16/2021</a:t>
            </a:fld>
            <a:endParaRPr lang="en-US" altLang="en-US" sz="1400" dirty="0" smtClean="0"/>
          </a:p>
        </p:txBody>
      </p:sp>
      <p:sp>
        <p:nvSpPr>
          <p:cNvPr id="2" name="TextBox 1"/>
          <p:cNvSpPr txBox="1"/>
          <p:nvPr/>
        </p:nvSpPr>
        <p:spPr>
          <a:xfrm>
            <a:off x="5029200" y="4921250"/>
            <a:ext cx="3053978" cy="307777"/>
          </a:xfrm>
          <a:prstGeom prst="rect">
            <a:avLst/>
          </a:prstGeom>
          <a:noFill/>
        </p:spPr>
        <p:txBody>
          <a:bodyPr wrap="none" rtlCol="0">
            <a:spAutoFit/>
          </a:bodyPr>
          <a:lstStyle/>
          <a:p>
            <a:r>
              <a:rPr lang="en-US" sz="1400" dirty="0" smtClean="0">
                <a:solidFill>
                  <a:srgbClr val="FF0000"/>
                </a:solidFill>
              </a:rPr>
              <a:t>“There’s a pony in here somewhere”</a:t>
            </a:r>
            <a:endParaRPr lang="en-US" sz="1400" dirty="0">
              <a:solidFill>
                <a:srgbClr val="FF0000"/>
              </a:solidFill>
            </a:endParaRPr>
          </a:p>
        </p:txBody>
      </p:sp>
    </p:spTree>
    <p:extLst>
      <p:ext uri="{BB962C8B-B14F-4D97-AF65-F5344CB8AC3E}">
        <p14:creationId xmlns:p14="http://schemas.microsoft.com/office/powerpoint/2010/main" val="23728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54C28BA-F082-4B93-BE41-0214B788DF11}" type="datetime1">
              <a:rPr lang="en-US" altLang="en-US" sz="1400" smtClean="0"/>
              <a:pPr>
                <a:spcBef>
                  <a:spcPct val="0"/>
                </a:spcBef>
                <a:buFontTx/>
                <a:buNone/>
              </a:pPr>
              <a:t>5/16/2021</a:t>
            </a:fld>
            <a:endParaRPr lang="en-US" altLang="en-US" sz="1400" dirty="0" smtClean="0"/>
          </a:p>
        </p:txBody>
      </p:sp>
      <p:sp>
        <p:nvSpPr>
          <p:cNvPr id="4096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409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C66EDA2-906F-497F-9B80-51642008239F}" type="slidenum">
              <a:rPr lang="en-US" altLang="en-US" sz="1400" smtClean="0"/>
              <a:pPr>
                <a:spcBef>
                  <a:spcPct val="0"/>
                </a:spcBef>
                <a:buFontTx/>
                <a:buNone/>
              </a:pPr>
              <a:t>55</a:t>
            </a:fld>
            <a:endParaRPr lang="en-US" altLang="en-US" sz="1400" dirty="0" smtClean="0"/>
          </a:p>
        </p:txBody>
      </p:sp>
      <p:sp>
        <p:nvSpPr>
          <p:cNvPr id="40965" name="Rectangle 2"/>
          <p:cNvSpPr>
            <a:spLocks noGrp="1" noChangeArrowheads="1"/>
          </p:cNvSpPr>
          <p:nvPr>
            <p:ph type="title"/>
          </p:nvPr>
        </p:nvSpPr>
        <p:spPr/>
        <p:txBody>
          <a:bodyPr/>
          <a:lstStyle/>
          <a:p>
            <a:pPr eaLnBrk="1" hangingPunct="1"/>
            <a:r>
              <a:rPr lang="en-US" altLang="en-US" dirty="0" smtClean="0"/>
              <a:t>Spinning Straw Into Gold</a:t>
            </a:r>
          </a:p>
        </p:txBody>
      </p:sp>
      <p:sp>
        <p:nvSpPr>
          <p:cNvPr id="40966" name="Rectangle 3"/>
          <p:cNvSpPr>
            <a:spLocks noChangeArrowheads="1"/>
          </p:cNvSpPr>
          <p:nvPr/>
        </p:nvSpPr>
        <p:spPr bwMode="auto">
          <a:xfrm>
            <a:off x="609600" y="3537874"/>
            <a:ext cx="4114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sz="1600" dirty="0"/>
              <a:t>Patterns may be unknown or ambiguously defined.</a:t>
            </a:r>
          </a:p>
          <a:p>
            <a:pPr eaLnBrk="1" hangingPunct="1"/>
            <a:r>
              <a:rPr lang="en-US" altLang="en-US" sz="1600" dirty="0"/>
              <a:t>Patterns may be morphing over time.</a:t>
            </a:r>
          </a:p>
          <a:p>
            <a:pPr eaLnBrk="1" hangingPunct="1"/>
            <a:r>
              <a:rPr lang="en-US" altLang="en-US" sz="1600" dirty="0"/>
              <a:t>The problem is sensemaking: the dual process of trying to fit data to a </a:t>
            </a:r>
            <a:r>
              <a:rPr lang="en-US" altLang="en-US" sz="1600" dirty="0" smtClean="0"/>
              <a:t>model </a:t>
            </a:r>
            <a:r>
              <a:rPr lang="en-US" altLang="en-US" sz="1600" dirty="0"/>
              <a:t>and of fitting a </a:t>
            </a:r>
            <a:r>
              <a:rPr lang="en-US" altLang="en-US" sz="1600" dirty="0" smtClean="0"/>
              <a:t>model </a:t>
            </a:r>
            <a:r>
              <a:rPr lang="en-US" altLang="en-US" sz="1600" dirty="0"/>
              <a:t>around the data to explain it.</a:t>
            </a:r>
          </a:p>
          <a:p>
            <a:pPr eaLnBrk="1" hangingPunct="1"/>
            <a:r>
              <a:rPr lang="en-US" altLang="en-US" sz="1600" dirty="0"/>
              <a:t>Neither data nor </a:t>
            </a:r>
            <a:r>
              <a:rPr lang="en-US" altLang="en-US" sz="1600" dirty="0" smtClean="0"/>
              <a:t>model </a:t>
            </a:r>
            <a:r>
              <a:rPr lang="en-US" altLang="en-US" sz="1600" dirty="0"/>
              <a:t>comes first!</a:t>
            </a:r>
          </a:p>
          <a:p>
            <a:pPr eaLnBrk="1" hangingPunct="1"/>
            <a:r>
              <a:rPr lang="en-US" altLang="en-US" sz="1600" dirty="0"/>
              <a:t>Must </a:t>
            </a:r>
            <a:r>
              <a:rPr lang="en-US" altLang="en-US" sz="1600" dirty="0" smtClean="0"/>
              <a:t>co-evolve </a:t>
            </a:r>
            <a:r>
              <a:rPr lang="en-US" altLang="en-US" sz="1600" dirty="0"/>
              <a:t>concurrently</a:t>
            </a:r>
            <a:r>
              <a:rPr lang="en-US" altLang="en-US" sz="1600" dirty="0" smtClean="0"/>
              <a:t>!</a:t>
            </a:r>
            <a:endParaRPr lang="en-US" altLang="en-US" sz="1600" dirty="0"/>
          </a:p>
        </p:txBody>
      </p:sp>
      <p:pic>
        <p:nvPicPr>
          <p:cNvPr id="409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4000500" cy="265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Box 2"/>
          <p:cNvSpPr txBox="1">
            <a:spLocks noChangeArrowheads="1"/>
          </p:cNvSpPr>
          <p:nvPr/>
        </p:nvSpPr>
        <p:spPr bwMode="auto">
          <a:xfrm>
            <a:off x="609600" y="1066800"/>
            <a:ext cx="809466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n-US" altLang="en-US" sz="1800" dirty="0"/>
              <a:t>With (all) the data available, describe a situation in a generalized form such that predictions for future events and prescriptions for courses of actions can be made.</a:t>
            </a:r>
          </a:p>
          <a:p>
            <a:pPr eaLnBrk="1" hangingPunct="1">
              <a:spcBef>
                <a:spcPct val="0"/>
              </a:spcBef>
            </a:pPr>
            <a:r>
              <a:rPr lang="en-US" altLang="en-US" sz="1800" u="sng" dirty="0"/>
              <a:t>Objective</a:t>
            </a:r>
            <a:r>
              <a:rPr lang="en-US" altLang="en-US" sz="1800" dirty="0"/>
              <a:t>: Identify one or more patterns that characterize the behavior of the system</a:t>
            </a:r>
            <a:r>
              <a:rPr lang="en-US" altLang="en-US" sz="1800" dirty="0" smtClean="0"/>
              <a:t>.</a:t>
            </a:r>
          </a:p>
          <a:p>
            <a:pPr eaLnBrk="1" hangingPunct="1">
              <a:spcBef>
                <a:spcPct val="0"/>
              </a:spcBef>
            </a:pPr>
            <a:endParaRPr lang="en-US" altLang="en-US" sz="1800" dirty="0"/>
          </a:p>
          <a:p>
            <a:pPr eaLnBrk="1" hangingPunct="1">
              <a:spcBef>
                <a:spcPct val="0"/>
              </a:spcBef>
            </a:pPr>
            <a:r>
              <a:rPr lang="en-US" altLang="en-US" sz="1800" b="1" u="sng" dirty="0" smtClean="0">
                <a:solidFill>
                  <a:srgbClr val="FF0000"/>
                </a:solidFill>
              </a:rPr>
              <a:t>Axiom</a:t>
            </a:r>
            <a:r>
              <a:rPr lang="en-US" altLang="en-US" sz="1800" b="1" dirty="0" smtClean="0">
                <a:solidFill>
                  <a:srgbClr val="FF0000"/>
                </a:solidFill>
              </a:rPr>
              <a:t>: </a:t>
            </a:r>
            <a:r>
              <a:rPr lang="en-US" altLang="en-US" sz="1800" b="1" i="1" dirty="0">
                <a:solidFill>
                  <a:srgbClr val="FF0000"/>
                </a:solidFill>
              </a:rPr>
              <a:t>All data has value to someone, but not all data has value to everyone.</a:t>
            </a:r>
            <a:r>
              <a:rPr lang="en-US" altLang="en-US" sz="1800" dirty="0"/>
              <a:t> </a:t>
            </a:r>
          </a:p>
        </p:txBody>
      </p:sp>
    </p:spTree>
    <p:extLst>
      <p:ext uri="{BB962C8B-B14F-4D97-AF65-F5344CB8AC3E}">
        <p14:creationId xmlns:p14="http://schemas.microsoft.com/office/powerpoint/2010/main" val="1012858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6C498AC-0939-4982-8694-FD0451E21815}" type="datetime1">
              <a:rPr lang="en-US" altLang="en-US" sz="1400" smtClean="0"/>
              <a:pPr>
                <a:spcBef>
                  <a:spcPct val="0"/>
                </a:spcBef>
                <a:buFontTx/>
                <a:buNone/>
              </a:pPr>
              <a:t>5/16/2021</a:t>
            </a:fld>
            <a:endParaRPr lang="en-US" altLang="en-US" sz="1400" dirty="0" smtClean="0"/>
          </a:p>
        </p:txBody>
      </p:sp>
      <p:sp>
        <p:nvSpPr>
          <p:cNvPr id="4198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419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4D2F11C-974B-4B0B-8146-BCD8A34F5550}" type="slidenum">
              <a:rPr lang="en-US" altLang="en-US" sz="1400" smtClean="0"/>
              <a:pPr>
                <a:spcBef>
                  <a:spcPct val="0"/>
                </a:spcBef>
                <a:buFontTx/>
                <a:buNone/>
              </a:pPr>
              <a:t>56</a:t>
            </a:fld>
            <a:endParaRPr lang="en-US" altLang="en-US" sz="1400" dirty="0" smtClean="0"/>
          </a:p>
        </p:txBody>
      </p:sp>
      <p:sp>
        <p:nvSpPr>
          <p:cNvPr id="41989" name="Rectangle 2"/>
          <p:cNvSpPr>
            <a:spLocks noGrp="1" noChangeArrowheads="1"/>
          </p:cNvSpPr>
          <p:nvPr>
            <p:ph type="title"/>
          </p:nvPr>
        </p:nvSpPr>
        <p:spPr/>
        <p:txBody>
          <a:bodyPr/>
          <a:lstStyle/>
          <a:p>
            <a:pPr eaLnBrk="1" hangingPunct="1"/>
            <a:r>
              <a:rPr lang="en-US" altLang="en-US" dirty="0" smtClean="0"/>
              <a:t>Finding the Knees</a:t>
            </a:r>
          </a:p>
        </p:txBody>
      </p:sp>
      <p:sp>
        <p:nvSpPr>
          <p:cNvPr id="41990" name="Content Placeholder 2"/>
          <p:cNvSpPr>
            <a:spLocks/>
          </p:cNvSpPr>
          <p:nvPr/>
        </p:nvSpPr>
        <p:spPr bwMode="auto">
          <a:xfrm>
            <a:off x="533400" y="990600"/>
            <a:ext cx="7848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en-US" sz="1800" dirty="0"/>
              <a:t>The </a:t>
            </a:r>
            <a:r>
              <a:rPr lang="en-US" altLang="en-US" sz="1800" i="1" dirty="0"/>
              <a:t>knee</a:t>
            </a:r>
            <a:r>
              <a:rPr lang="en-US" altLang="en-US" sz="1800" dirty="0"/>
              <a:t> of an algorithm or analytic is the scale value at which the performance begins to degrade as larger data volumes are processed.</a:t>
            </a:r>
          </a:p>
          <a:p>
            <a:pPr lvl="1" eaLnBrk="1" hangingPunct="1"/>
            <a:r>
              <a:rPr lang="en-US" altLang="en-US" sz="1400" dirty="0"/>
              <a:t>Every analytic and algorithm has one (or more?)</a:t>
            </a:r>
          </a:p>
          <a:p>
            <a:pPr lvl="1" eaLnBrk="1" hangingPunct="1"/>
            <a:r>
              <a:rPr lang="en-US" altLang="en-US" sz="1400" dirty="0"/>
              <a:t>Where positive slope increases begin to flatten out</a:t>
            </a:r>
          </a:p>
          <a:p>
            <a:pPr lvl="1" eaLnBrk="1" hangingPunct="1"/>
            <a:r>
              <a:rPr lang="en-US" altLang="en-US" sz="1400" dirty="0"/>
              <a:t>Where positive or flat slopes transition to negative slopes</a:t>
            </a:r>
          </a:p>
          <a:p>
            <a:pPr eaLnBrk="1" hangingPunct="1"/>
            <a:r>
              <a:rPr lang="en-US" altLang="en-US" sz="1800" dirty="0"/>
              <a:t>Factors affecting the knee:</a:t>
            </a:r>
          </a:p>
          <a:p>
            <a:pPr lvl="1" eaLnBrk="1" hangingPunct="1"/>
            <a:r>
              <a:rPr lang="en-US" altLang="en-US" sz="1400" dirty="0"/>
              <a:t>data structure, volume, and variety</a:t>
            </a:r>
          </a:p>
          <a:p>
            <a:pPr lvl="1" eaLnBrk="1" hangingPunct="1"/>
            <a:r>
              <a:rPr lang="en-US" altLang="en-US" sz="1400" dirty="0"/>
              <a:t>algorithm complexity, and</a:t>
            </a:r>
          </a:p>
          <a:p>
            <a:pPr lvl="1" eaLnBrk="1" hangingPunct="1"/>
            <a:r>
              <a:rPr lang="en-US" altLang="en-US" sz="1400" dirty="0"/>
              <a:t>infrastructure </a:t>
            </a:r>
            <a:r>
              <a:rPr lang="en-US" altLang="en-US" sz="1400" dirty="0" smtClean="0"/>
              <a:t>implementation, including architecture. </a:t>
            </a:r>
            <a:endParaRPr lang="en-US" altLang="en-US" sz="1400" dirty="0"/>
          </a:p>
          <a:p>
            <a:pPr eaLnBrk="1" hangingPunct="1"/>
            <a:r>
              <a:rPr lang="en-US" altLang="en-US" sz="1600" dirty="0"/>
              <a:t>What is/are the corollaries for non-algorithmic analytics?</a:t>
            </a:r>
          </a:p>
        </p:txBody>
      </p:sp>
      <p:pic>
        <p:nvPicPr>
          <p:cNvPr id="4199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3733800"/>
            <a:ext cx="456882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0371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737F1B1-5774-454A-8595-90F5B0FD66C9}" type="datetime1">
              <a:rPr lang="en-US" altLang="en-US" sz="1400" smtClean="0"/>
              <a:pPr>
                <a:spcBef>
                  <a:spcPct val="0"/>
                </a:spcBef>
                <a:buFontTx/>
                <a:buNone/>
              </a:pPr>
              <a:t>5/16/2021</a:t>
            </a:fld>
            <a:endParaRPr lang="en-US" altLang="en-US" sz="1400" dirty="0" smtClean="0"/>
          </a:p>
        </p:txBody>
      </p:sp>
      <p:sp>
        <p:nvSpPr>
          <p:cNvPr id="4301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4301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97AB868-B72B-4A13-842B-9B38C334AC58}" type="slidenum">
              <a:rPr lang="en-US" altLang="en-US" sz="1400" smtClean="0"/>
              <a:pPr>
                <a:spcBef>
                  <a:spcPct val="0"/>
                </a:spcBef>
                <a:buFontTx/>
                <a:buNone/>
              </a:pPr>
              <a:t>57</a:t>
            </a:fld>
            <a:endParaRPr lang="en-US" altLang="en-US" sz="1400" dirty="0" smtClean="0"/>
          </a:p>
        </p:txBody>
      </p:sp>
      <p:sp>
        <p:nvSpPr>
          <p:cNvPr id="43013" name="Rectangle 2"/>
          <p:cNvSpPr>
            <a:spLocks noGrp="1" noChangeArrowheads="1"/>
          </p:cNvSpPr>
          <p:nvPr>
            <p:ph type="title"/>
          </p:nvPr>
        </p:nvSpPr>
        <p:spPr/>
        <p:txBody>
          <a:bodyPr/>
          <a:lstStyle/>
          <a:p>
            <a:pPr eaLnBrk="1" hangingPunct="1"/>
            <a:r>
              <a:rPr lang="en-US" altLang="en-US" dirty="0" smtClean="0"/>
              <a:t>Finding the Tipping Point - I</a:t>
            </a:r>
          </a:p>
        </p:txBody>
      </p:sp>
      <p:sp>
        <p:nvSpPr>
          <p:cNvPr id="43014" name="Rectangle 3"/>
          <p:cNvSpPr>
            <a:spLocks noChangeArrowheads="1"/>
          </p:cNvSpPr>
          <p:nvPr/>
        </p:nvSpPr>
        <p:spPr bwMode="auto">
          <a:xfrm>
            <a:off x="457200" y="960438"/>
            <a:ext cx="8229600"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r>
              <a:rPr lang="en-US" altLang="ja-JP" sz="2000" dirty="0">
                <a:ea typeface="ＭＳ Ｐゴシック" panose="020B0600070205080204" pitchFamily="34" charset="-128"/>
              </a:rPr>
              <a:t>A </a:t>
            </a:r>
            <a:r>
              <a:rPr lang="en-US" altLang="ja-JP" sz="2000" i="1" dirty="0">
                <a:ea typeface="ＭＳ Ｐゴシック" panose="020B0600070205080204" pitchFamily="34" charset="-128"/>
              </a:rPr>
              <a:t>tipping point</a:t>
            </a:r>
            <a:r>
              <a:rPr lang="en-US" altLang="ja-JP" sz="2000" dirty="0">
                <a:ea typeface="ＭＳ Ｐゴシック" panose="020B0600070205080204" pitchFamily="34" charset="-128"/>
              </a:rPr>
              <a:t> is one in which change in a system becomes potentially irreversible and maybe even unstoppable. </a:t>
            </a:r>
          </a:p>
          <a:p>
            <a:pPr lvl="1" eaLnBrk="1" hangingPunct="1"/>
            <a:r>
              <a:rPr lang="en-US" altLang="en-US" sz="1400" dirty="0"/>
              <a:t>Maybe associated with negative or positive effects</a:t>
            </a:r>
          </a:p>
          <a:p>
            <a:pPr lvl="1" eaLnBrk="1" hangingPunct="1"/>
            <a:r>
              <a:rPr lang="en-US" altLang="en-US" sz="1400" dirty="0"/>
              <a:t>In social systems, a buildup to a critical mass </a:t>
            </a:r>
            <a:r>
              <a:rPr lang="en-US" altLang="ja-JP" sz="1400" dirty="0">
                <a:ea typeface="ＭＳ Ｐゴシック" panose="020B0600070205080204" pitchFamily="34" charset="-128"/>
              </a:rPr>
              <a:t>at which point a seminal change occurs. </a:t>
            </a:r>
          </a:p>
          <a:p>
            <a:pPr lvl="1" eaLnBrk="1" hangingPunct="1"/>
            <a:r>
              <a:rPr lang="en-US" altLang="ja-JP" sz="1400" dirty="0">
                <a:ea typeface="ＭＳ Ｐゴシック" panose="020B0600070205080204" pitchFamily="34" charset="-128"/>
              </a:rPr>
              <a:t>Ex: MySpace was a formidable </a:t>
            </a:r>
            <a:r>
              <a:rPr lang="en-US" altLang="ja-JP" sz="1400" dirty="0" smtClean="0">
                <a:ea typeface="ＭＳ Ｐゴシック" panose="020B0600070205080204" pitchFamily="34" charset="-128"/>
              </a:rPr>
              <a:t>opponent </a:t>
            </a:r>
            <a:r>
              <a:rPr lang="en-US" altLang="ja-JP" sz="1400" dirty="0">
                <a:ea typeface="ＭＳ Ｐゴシック" panose="020B0600070205080204" pitchFamily="34" charset="-128"/>
              </a:rPr>
              <a:t>of Facebook, but once the Facebook membership reached its “tipping point” people started abandoning MySpace and signing up for Facebook. </a:t>
            </a:r>
            <a:endParaRPr lang="en-US" altLang="en-US" sz="1400" dirty="0"/>
          </a:p>
        </p:txBody>
      </p:sp>
      <p:pic>
        <p:nvPicPr>
          <p:cNvPr id="430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743200"/>
            <a:ext cx="5410200"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3016" name="Text Box 10"/>
          <p:cNvSpPr txBox="1">
            <a:spLocks noChangeArrowheads="1"/>
          </p:cNvSpPr>
          <p:nvPr/>
        </p:nvSpPr>
        <p:spPr bwMode="auto">
          <a:xfrm>
            <a:off x="517525" y="5751513"/>
            <a:ext cx="81692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000" dirty="0"/>
              <a:t>Ref: Choucri, N., et al. (2006) Understanding and Modeling State stability: Exploiting System Dynamics. MIT Sloan Research Papers, No. 4574-06, Jan. 2006.</a:t>
            </a:r>
          </a:p>
        </p:txBody>
      </p:sp>
      <p:sp>
        <p:nvSpPr>
          <p:cNvPr id="43017" name="Text Box 11"/>
          <p:cNvSpPr txBox="1">
            <a:spLocks noChangeArrowheads="1"/>
          </p:cNvSpPr>
          <p:nvPr/>
        </p:nvSpPr>
        <p:spPr bwMode="auto">
          <a:xfrm>
            <a:off x="441325" y="3008313"/>
            <a:ext cx="2835275" cy="2322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n-US" altLang="en-US" sz="1800" dirty="0"/>
              <a:t> </a:t>
            </a:r>
            <a:r>
              <a:rPr lang="en-US" altLang="en-US" sz="1600" dirty="0"/>
              <a:t> Small events can create ripple effects – may be linear or non-linear, chaotic or perturbative</a:t>
            </a:r>
          </a:p>
          <a:p>
            <a:pPr eaLnBrk="1" hangingPunct="1">
              <a:spcBef>
                <a:spcPct val="0"/>
              </a:spcBef>
            </a:pPr>
            <a:r>
              <a:rPr lang="en-US" altLang="en-US" sz="1600" dirty="0"/>
              <a:t>  Concept of emerging trends in the commercial marketplace</a:t>
            </a:r>
          </a:p>
          <a:p>
            <a:pPr eaLnBrk="1" hangingPunct="1">
              <a:spcBef>
                <a:spcPct val="0"/>
              </a:spcBef>
            </a:pPr>
            <a:r>
              <a:rPr lang="en-US" altLang="en-US" sz="1600" dirty="0"/>
              <a:t> The explosion of a viral infection into an epidemic</a:t>
            </a:r>
          </a:p>
        </p:txBody>
      </p:sp>
    </p:spTree>
    <p:extLst>
      <p:ext uri="{BB962C8B-B14F-4D97-AF65-F5344CB8AC3E}">
        <p14:creationId xmlns:p14="http://schemas.microsoft.com/office/powerpoint/2010/main" val="31457921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Finding the Tipping Point - </a:t>
            </a:r>
            <a:r>
              <a:rPr lang="en-US" altLang="en-US" dirty="0" smtClean="0"/>
              <a:t>II</a:t>
            </a:r>
            <a:endParaRPr lang="en-US" dirty="0"/>
          </a:p>
        </p:txBody>
      </p:sp>
      <p:sp>
        <p:nvSpPr>
          <p:cNvPr id="3" name="Content Placeholder 2"/>
          <p:cNvSpPr>
            <a:spLocks noGrp="1"/>
          </p:cNvSpPr>
          <p:nvPr>
            <p:ph idx="1"/>
          </p:nvPr>
        </p:nvSpPr>
        <p:spPr/>
        <p:txBody>
          <a:bodyPr/>
          <a:lstStyle/>
          <a:p>
            <a:r>
              <a:rPr lang="en-US" dirty="0" smtClean="0"/>
              <a:t>Tipping Points occur in every field of endeavor:</a:t>
            </a:r>
          </a:p>
          <a:p>
            <a:pPr lvl="1"/>
            <a:r>
              <a:rPr lang="en-US" dirty="0" smtClean="0"/>
              <a:t>Epidemiology, re: the spear of epidemics such the Great Flu of 1918, or Ebola virus in the late 20</a:t>
            </a:r>
            <a:r>
              <a:rPr lang="en-US" baseline="30000" dirty="0" smtClean="0"/>
              <a:t>th</a:t>
            </a:r>
            <a:r>
              <a:rPr lang="en-US" dirty="0" smtClean="0"/>
              <a:t> Century</a:t>
            </a:r>
          </a:p>
          <a:p>
            <a:pPr lvl="1"/>
            <a:r>
              <a:rPr lang="en-US" dirty="0" smtClean="0"/>
              <a:t>The recent meltdown in the Housing industry and collapse of the bond markets of 2008-2009.</a:t>
            </a:r>
          </a:p>
          <a:p>
            <a:pPr lvl="1"/>
            <a:r>
              <a:rPr lang="en-US" dirty="0" smtClean="0"/>
              <a:t>The Diffusion Curve: how info/memes propagate through a social field</a:t>
            </a:r>
            <a:endParaRPr lang="en-US" dirty="0"/>
          </a:p>
          <a:p>
            <a:pPr lvl="1"/>
            <a:endParaRPr lang="en-US" dirty="0"/>
          </a:p>
        </p:txBody>
      </p:sp>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58</a:t>
            </a:fld>
            <a:endParaRPr lang="en-US" altLang="en-US" dirty="0"/>
          </a:p>
        </p:txBody>
      </p:sp>
      <p:pic>
        <p:nvPicPr>
          <p:cNvPr id="7" name="Picture 6"/>
          <p:cNvPicPr>
            <a:picLocks noChangeAspect="1"/>
          </p:cNvPicPr>
          <p:nvPr/>
        </p:nvPicPr>
        <p:blipFill>
          <a:blip r:embed="rId3"/>
          <a:stretch>
            <a:fillRect/>
          </a:stretch>
        </p:blipFill>
        <p:spPr>
          <a:xfrm>
            <a:off x="1752600" y="3634581"/>
            <a:ext cx="4657950" cy="2672443"/>
          </a:xfrm>
          <a:prstGeom prst="rect">
            <a:avLst/>
          </a:prstGeom>
        </p:spPr>
      </p:pic>
      <p:sp>
        <p:nvSpPr>
          <p:cNvPr id="8" name="Text Box 5"/>
          <p:cNvSpPr txBox="1">
            <a:spLocks noChangeArrowheads="1"/>
          </p:cNvSpPr>
          <p:nvPr/>
        </p:nvSpPr>
        <p:spPr bwMode="auto">
          <a:xfrm>
            <a:off x="5091225" y="5105400"/>
            <a:ext cx="227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spcBef>
                <a:spcPct val="50000"/>
              </a:spcBef>
            </a:pPr>
            <a:r>
              <a:rPr lang="en-US" altLang="en-US" sz="2400" b="1" dirty="0">
                <a:latin typeface="Garamond" panose="02020404030301010803" pitchFamily="18" charset="0"/>
              </a:rPr>
              <a:t>Tipping Point</a:t>
            </a:r>
          </a:p>
        </p:txBody>
      </p:sp>
      <p:sp>
        <p:nvSpPr>
          <p:cNvPr id="9" name="Line 6"/>
          <p:cNvSpPr>
            <a:spLocks noChangeShapeType="1"/>
          </p:cNvSpPr>
          <p:nvPr/>
        </p:nvSpPr>
        <p:spPr bwMode="auto">
          <a:xfrm flipH="1">
            <a:off x="4100625" y="5334000"/>
            <a:ext cx="914400" cy="0"/>
          </a:xfrm>
          <a:prstGeom prst="line">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04706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Finding the Tipping Point - </a:t>
            </a:r>
            <a:r>
              <a:rPr lang="en-US" altLang="en-US" dirty="0" smtClean="0"/>
              <a:t>III</a:t>
            </a:r>
            <a:endParaRPr lang="en-US" dirty="0"/>
          </a:p>
        </p:txBody>
      </p:sp>
      <p:sp>
        <p:nvSpPr>
          <p:cNvPr id="3" name="Content Placeholder 2"/>
          <p:cNvSpPr>
            <a:spLocks noGrp="1"/>
          </p:cNvSpPr>
          <p:nvPr>
            <p:ph idx="1"/>
          </p:nvPr>
        </p:nvSpPr>
        <p:spPr/>
        <p:txBody>
          <a:bodyPr/>
          <a:lstStyle/>
          <a:p>
            <a:r>
              <a:rPr lang="en-US" sz="1400" dirty="0" smtClean="0">
                <a:latin typeface="Tahoma" panose="020B0604030504040204" pitchFamily="34" charset="0"/>
                <a:ea typeface="Tahoma" panose="020B0604030504040204" pitchFamily="34" charset="0"/>
                <a:cs typeface="Tahoma" panose="020B0604030504040204" pitchFamily="34" charset="0"/>
              </a:rPr>
              <a:t>Tipping </a:t>
            </a:r>
            <a:r>
              <a:rPr lang="en-US" sz="1400" dirty="0">
                <a:latin typeface="Tahoma" panose="020B0604030504040204" pitchFamily="34" charset="0"/>
                <a:ea typeface="Tahoma" panose="020B0604030504040204" pitchFamily="34" charset="0"/>
                <a:cs typeface="Tahoma" panose="020B0604030504040204" pitchFamily="34" charset="0"/>
              </a:rPr>
              <a:t>points: </a:t>
            </a:r>
            <a:r>
              <a:rPr lang="en-US" sz="1400" dirty="0" smtClean="0">
                <a:latin typeface="Tahoma" panose="020B0604030504040204" pitchFamily="34" charset="0"/>
                <a:ea typeface="Tahoma" panose="020B0604030504040204" pitchFamily="34" charset="0"/>
                <a:cs typeface="Tahoma" panose="020B0604030504040204" pitchFamily="34" charset="0"/>
              </a:rPr>
              <a:t>moving </a:t>
            </a:r>
            <a:r>
              <a:rPr lang="en-US" sz="1400" dirty="0">
                <a:latin typeface="Tahoma" panose="020B0604030504040204" pitchFamily="34" charset="0"/>
                <a:ea typeface="Tahoma" panose="020B0604030504040204" pitchFamily="34" charset="0"/>
                <a:cs typeface="Tahoma" panose="020B0604030504040204" pitchFamily="34" charset="0"/>
              </a:rPr>
              <a:t>from good to a bad equilibrium. </a:t>
            </a:r>
            <a:endParaRPr lang="en-US" sz="1400" dirty="0" smtClean="0">
              <a:latin typeface="Tahoma" panose="020B0604030504040204" pitchFamily="34" charset="0"/>
              <a:ea typeface="Tahoma" panose="020B0604030504040204" pitchFamily="34" charset="0"/>
              <a:cs typeface="Tahoma" panose="020B0604030504040204" pitchFamily="34" charset="0"/>
            </a:endParaRPr>
          </a:p>
          <a:p>
            <a:r>
              <a:rPr lang="en-US" sz="1400" dirty="0" smtClean="0">
                <a:latin typeface="Tahoma" panose="020B0604030504040204" pitchFamily="34" charset="0"/>
                <a:ea typeface="Tahoma" panose="020B0604030504040204" pitchFamily="34" charset="0"/>
                <a:cs typeface="Tahoma" panose="020B0604030504040204" pitchFamily="34" charset="0"/>
              </a:rPr>
              <a:t>Stresses </a:t>
            </a:r>
            <a:r>
              <a:rPr lang="en-US" sz="1400" dirty="0">
                <a:latin typeface="Tahoma" panose="020B0604030504040204" pitchFamily="34" charset="0"/>
                <a:ea typeface="Tahoma" panose="020B0604030504040204" pitchFamily="34" charset="0"/>
                <a:cs typeface="Tahoma" panose="020B0604030504040204" pitchFamily="34" charset="0"/>
              </a:rPr>
              <a:t>can change a system slowly until a tipping point is reached, after which there are rapid and potentially catastrophic changes. Note that there are two equilibria - a good equilibrium in (a), and a bad equilibrium in (d).</a:t>
            </a:r>
            <a:endParaRPr lang="en-US" sz="1400" dirty="0"/>
          </a:p>
        </p:txBody>
      </p:sp>
      <p:sp>
        <p:nvSpPr>
          <p:cNvPr id="4" name="Date Placeholder 3"/>
          <p:cNvSpPr>
            <a:spLocks noGrp="1"/>
          </p:cNvSpPr>
          <p:nvPr>
            <p:ph type="dt" sz="half" idx="10"/>
          </p:nvPr>
        </p:nvSpPr>
        <p:spPr/>
        <p:txBody>
          <a:bodyPr/>
          <a:lstStyle/>
          <a:p>
            <a:pPr>
              <a:defRPr/>
            </a:pPr>
            <a:fld id="{5ACF025C-CAB2-4FB5-BDE3-89B321FA8DC8}" type="datetime1">
              <a:rPr lang="en-US" altLang="en-US" smtClean="0"/>
              <a:pPr>
                <a:defRPr/>
              </a:pPr>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&amp;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3-</a:t>
            </a:r>
            <a:fld id="{0BACEA1E-CD4E-4939-AFE2-826ED52102B4}" type="slidenum">
              <a:rPr lang="en-US" altLang="en-US" smtClean="0"/>
              <a:pPr>
                <a:defRPr/>
              </a:pPr>
              <a:t>59</a:t>
            </a:fld>
            <a:endParaRPr lang="en-US" altLang="en-US" dirty="0"/>
          </a:p>
        </p:txBody>
      </p:sp>
      <p:pic>
        <p:nvPicPr>
          <p:cNvPr id="7" name="Picture 6" descr="\\cfs.yale.edu\home\998028-YUP-Acquisitions\Acquisitions\SAO\JTB\Nordhaus, Bill\Powerpoint slides for distribution\Fig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136206"/>
            <a:ext cx="5334000" cy="412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51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7E33A32-0925-4327-9985-B97C6BA6B0AD}" type="datetime1">
              <a:rPr lang="en-US" altLang="en-US" sz="1400" smtClean="0"/>
              <a:t>5/16/2021</a:t>
            </a:fld>
            <a:endParaRPr lang="en-US" altLang="en-US" sz="1400" dirty="0" smtClean="0"/>
          </a:p>
        </p:txBody>
      </p:sp>
      <p:sp>
        <p:nvSpPr>
          <p:cNvPr id="614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14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B309043-AF1B-4F08-B939-2E7009DCFC9D}" type="slidenum">
              <a:rPr lang="en-US" altLang="en-US" sz="1400" smtClean="0"/>
              <a:pPr>
                <a:spcBef>
                  <a:spcPct val="0"/>
                </a:spcBef>
                <a:buFontTx/>
                <a:buNone/>
              </a:pPr>
              <a:t>6</a:t>
            </a:fld>
            <a:endParaRPr lang="en-US" altLang="en-US" sz="1400" dirty="0" smtClean="0"/>
          </a:p>
        </p:txBody>
      </p:sp>
      <p:sp>
        <p:nvSpPr>
          <p:cNvPr id="6149" name="Rectangle 2"/>
          <p:cNvSpPr>
            <a:spLocks noGrp="1" noChangeArrowheads="1"/>
          </p:cNvSpPr>
          <p:nvPr>
            <p:ph type="title"/>
          </p:nvPr>
        </p:nvSpPr>
        <p:spPr/>
        <p:txBody>
          <a:bodyPr/>
          <a:lstStyle/>
          <a:p>
            <a:pPr eaLnBrk="1" hangingPunct="1"/>
            <a:r>
              <a:rPr lang="en-US" altLang="en-US" dirty="0" smtClean="0"/>
              <a:t>Types of Data</a:t>
            </a:r>
          </a:p>
        </p:txBody>
      </p:sp>
      <p:sp>
        <p:nvSpPr>
          <p:cNvPr id="6150" name="Rectangle 3"/>
          <p:cNvSpPr>
            <a:spLocks noGrp="1" noChangeArrowheads="1"/>
          </p:cNvSpPr>
          <p:nvPr>
            <p:ph type="body" idx="1"/>
          </p:nvPr>
        </p:nvSpPr>
        <p:spPr/>
        <p:txBody>
          <a:bodyPr/>
          <a:lstStyle/>
          <a:p>
            <a:pPr eaLnBrk="1" hangingPunct="1"/>
            <a:r>
              <a:rPr lang="en-US" altLang="en-US" dirty="0" smtClean="0"/>
              <a:t>Structured vs. Unstructured</a:t>
            </a:r>
          </a:p>
          <a:p>
            <a:pPr lvl="1" eaLnBrk="1" hangingPunct="1"/>
            <a:r>
              <a:rPr lang="en-US" altLang="en-US" dirty="0" smtClean="0"/>
              <a:t>Structured:</a:t>
            </a:r>
          </a:p>
          <a:p>
            <a:pPr lvl="2" eaLnBrk="1" hangingPunct="1"/>
            <a:r>
              <a:rPr lang="en-US" altLang="en-US" dirty="0" smtClean="0"/>
              <a:t>Usually has a defined length and format</a:t>
            </a:r>
          </a:p>
          <a:p>
            <a:pPr lvl="2" eaLnBrk="1" hangingPunct="1"/>
            <a:r>
              <a:rPr lang="en-US" altLang="en-US" dirty="0" smtClean="0"/>
              <a:t>Ex: numbers, dates, strings</a:t>
            </a:r>
          </a:p>
          <a:p>
            <a:pPr lvl="2" eaLnBrk="1" hangingPunct="1"/>
            <a:r>
              <a:rPr lang="en-US" altLang="en-US" dirty="0" smtClean="0"/>
              <a:t>Probably accounts for about 20% of all the data out there</a:t>
            </a:r>
          </a:p>
          <a:p>
            <a:pPr lvl="2" eaLnBrk="1" hangingPunct="1"/>
            <a:r>
              <a:rPr lang="en-US" altLang="en-US" dirty="0" smtClean="0"/>
              <a:t>Usually stored in a file or a database (as records or tables)</a:t>
            </a:r>
          </a:p>
          <a:p>
            <a:pPr lvl="1" eaLnBrk="1" hangingPunct="1"/>
            <a:r>
              <a:rPr lang="en-US" altLang="en-US" dirty="0" smtClean="0"/>
              <a:t>Unstructured Data:</a:t>
            </a:r>
          </a:p>
          <a:p>
            <a:pPr lvl="2" eaLnBrk="1" hangingPunct="1"/>
            <a:r>
              <a:rPr lang="en-US" altLang="en-US" dirty="0" smtClean="0"/>
              <a:t>Data that does not follow a specific format</a:t>
            </a:r>
          </a:p>
          <a:p>
            <a:pPr lvl="2" eaLnBrk="1" hangingPunct="1"/>
            <a:r>
              <a:rPr lang="en-US" altLang="en-US" dirty="0" smtClean="0"/>
              <a:t>Accounts for the other 80% of data</a:t>
            </a:r>
          </a:p>
          <a:p>
            <a:pPr lvl="2" eaLnBrk="1" hangingPunct="1"/>
            <a:r>
              <a:rPr lang="en-US" altLang="en-US" dirty="0" smtClean="0"/>
              <a:t>Ex: documents, images, video, audio, sets of data</a:t>
            </a:r>
          </a:p>
          <a:p>
            <a:pPr lvl="1" eaLnBrk="1" hangingPunct="1"/>
            <a:r>
              <a:rPr lang="en-US" altLang="en-US" dirty="0" smtClean="0"/>
              <a:t>Semistructured Data:</a:t>
            </a:r>
          </a:p>
          <a:p>
            <a:pPr lvl="2" eaLnBrk="1" hangingPunct="1"/>
            <a:r>
              <a:rPr lang="en-US" altLang="en-US" dirty="0" smtClean="0"/>
              <a:t>Falls between the other two</a:t>
            </a:r>
          </a:p>
          <a:p>
            <a:pPr lvl="2" eaLnBrk="1" hangingPunct="1"/>
            <a:r>
              <a:rPr lang="en-US" altLang="en-US" dirty="0" smtClean="0"/>
              <a:t>May not conform to a fixed schema, but may be self-defining</a:t>
            </a:r>
          </a:p>
          <a:p>
            <a:pPr lvl="2" eaLnBrk="1" hangingPunct="1"/>
            <a:r>
              <a:rPr lang="en-US" altLang="en-US" dirty="0" smtClean="0"/>
              <a:t>Ex: RDF, XML, linked data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smtClean="0"/>
              <a:t>Anomalies - I</a:t>
            </a:r>
          </a:p>
        </p:txBody>
      </p:sp>
      <p:sp>
        <p:nvSpPr>
          <p:cNvPr id="46083" name="Content Placeholder 2"/>
          <p:cNvSpPr>
            <a:spLocks noGrp="1"/>
          </p:cNvSpPr>
          <p:nvPr>
            <p:ph idx="1"/>
          </p:nvPr>
        </p:nvSpPr>
        <p:spPr/>
        <p:txBody>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An </a:t>
            </a:r>
            <a:r>
              <a:rPr lang="en-GB" altLang="en-US" i="1" dirty="0" smtClean="0"/>
              <a:t>anomaly</a:t>
            </a:r>
            <a:r>
              <a:rPr lang="en-GB" altLang="en-US" dirty="0" smtClean="0"/>
              <a:t> is a pattern in the data that does not conform to the expected behaviour</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Behavior that occurs when it should not or is out of the ordinary</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Behavior that does not occur when it should </a:t>
            </a:r>
          </a:p>
          <a:p>
            <a:pPr marL="457200" lvl="1" indent="0">
              <a:buFontTx/>
              <a:buNone/>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    (Sherlock Holmes, “The Hound of the Baskervilles”)</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Also referred to as outliers, exceptions, peculiarities, surprise, etc.</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Anomalies translate to significant (often critical) real life entities</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Cyber intrusions</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A web server involved in </a:t>
            </a:r>
            <a:r>
              <a:rPr lang="en-GB" altLang="en-US" i="1" dirty="0" smtClean="0"/>
              <a:t>ftp </a:t>
            </a:r>
            <a:r>
              <a:rPr lang="en-GB" altLang="en-US" dirty="0" smtClean="0"/>
              <a:t>traffic</a:t>
            </a:r>
          </a:p>
          <a:p>
            <a:pPr lvl="1">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Credit card fraud</a:t>
            </a:r>
          </a:p>
          <a:p>
            <a:pPr lvl="2">
              <a:tabLst>
                <a:tab pos="911225" algn="l"/>
                <a:tab pos="1825625" algn="l"/>
                <a:tab pos="2740025" algn="l"/>
                <a:tab pos="3654425" algn="l"/>
                <a:tab pos="4568825" algn="l"/>
                <a:tab pos="5483225" algn="l"/>
                <a:tab pos="6397625" algn="l"/>
                <a:tab pos="7312025" algn="l"/>
                <a:tab pos="8226425" algn="l"/>
                <a:tab pos="9140825" algn="l"/>
                <a:tab pos="10055225" algn="l"/>
              </a:tabLst>
              <a:defRPr/>
            </a:pPr>
            <a:r>
              <a:rPr lang="en-GB" altLang="en-US" dirty="0" smtClean="0"/>
              <a:t>An abnormally high purchase made on a credit card</a:t>
            </a:r>
          </a:p>
          <a:p>
            <a:pPr>
              <a:tabLst>
                <a:tab pos="911225" algn="l"/>
                <a:tab pos="1825625" algn="l"/>
                <a:tab pos="2740025" algn="l"/>
                <a:tab pos="3654425" algn="l"/>
                <a:tab pos="4568825" algn="l"/>
                <a:tab pos="5483225" algn="l"/>
                <a:tab pos="6397625" algn="l"/>
                <a:tab pos="7312025" algn="l"/>
                <a:tab pos="8226425" algn="l"/>
                <a:tab pos="9140825" algn="l"/>
                <a:tab pos="10055225" algn="l"/>
              </a:tabLst>
              <a:defRPr/>
            </a:pPr>
            <a:endParaRPr lang="en-US" altLang="en-US" dirty="0" smtClean="0"/>
          </a:p>
        </p:txBody>
      </p:sp>
      <p:sp>
        <p:nvSpPr>
          <p:cNvPr id="44036"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4403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74B3178F-4DBF-4398-8DB6-694834FFE173}" type="slidenum">
              <a:rPr lang="en-US" altLang="en-US" sz="1400" smtClean="0"/>
              <a:pPr>
                <a:spcBef>
                  <a:spcPct val="0"/>
                </a:spcBef>
                <a:buFontTx/>
                <a:buNone/>
              </a:pPr>
              <a:t>60</a:t>
            </a:fld>
            <a:endParaRPr lang="en-US" altLang="en-US" sz="1400" dirty="0" smtClean="0"/>
          </a:p>
        </p:txBody>
      </p:sp>
      <p:sp>
        <p:nvSpPr>
          <p:cNvPr id="44038"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8B68545-3735-473E-917D-ADEFBC77BF38}"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3708389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smtClean="0"/>
              <a:t>Anomalies - II</a:t>
            </a:r>
          </a:p>
        </p:txBody>
      </p:sp>
      <p:sp>
        <p:nvSpPr>
          <p:cNvPr id="45059" name="Content Placeholder 2"/>
          <p:cNvSpPr>
            <a:spLocks noGrp="1"/>
          </p:cNvSpPr>
          <p:nvPr>
            <p:ph idx="1"/>
          </p:nvPr>
        </p:nvSpPr>
        <p:spPr>
          <a:xfrm>
            <a:off x="457200" y="1143000"/>
            <a:ext cx="4284663" cy="5059363"/>
          </a:xfrm>
        </p:spPr>
        <p:txBody>
          <a:bodyPr/>
          <a:lstStyle/>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N</a:t>
            </a:r>
            <a:r>
              <a:rPr lang="en-GB" altLang="en-US" sz="1800" baseline="-25000" dirty="0" smtClean="0"/>
              <a:t>1</a:t>
            </a:r>
            <a:r>
              <a:rPr lang="en-GB" altLang="en-US" sz="1800" dirty="0" smtClean="0"/>
              <a:t> and N</a:t>
            </a:r>
            <a:r>
              <a:rPr lang="en-GB" altLang="en-US" sz="1800" baseline="-25000" dirty="0" smtClean="0"/>
              <a:t>2</a:t>
            </a:r>
            <a:r>
              <a:rPr lang="en-GB" altLang="en-US" sz="1800" dirty="0" smtClean="0"/>
              <a:t> are regions of normal behaviour</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Examples of Point Anomalies:</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dirty="0" smtClean="0"/>
              <a:t>Points O</a:t>
            </a:r>
            <a:r>
              <a:rPr lang="en-GB" altLang="en-US" sz="1400" baseline="-25000" dirty="0" smtClean="0"/>
              <a:t>1</a:t>
            </a:r>
            <a:r>
              <a:rPr lang="en-GB" altLang="en-US" sz="1400" dirty="0" smtClean="0"/>
              <a:t> and O</a:t>
            </a:r>
            <a:r>
              <a:rPr lang="en-GB" altLang="en-US" sz="1400" baseline="-25000" dirty="0" smtClean="0"/>
              <a:t>2</a:t>
            </a:r>
            <a:r>
              <a:rPr lang="en-GB" altLang="en-US" sz="1400" dirty="0" smtClean="0"/>
              <a:t> are anomalies</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dirty="0" smtClean="0"/>
              <a:t>Points in region O</a:t>
            </a:r>
            <a:r>
              <a:rPr lang="en-GB" altLang="en-US" sz="1400" baseline="-25000" dirty="0" smtClean="0"/>
              <a:t>3</a:t>
            </a:r>
            <a:r>
              <a:rPr lang="en-GB" altLang="en-US" sz="1400" dirty="0" smtClean="0"/>
              <a:t> are anomalies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Anomalies are difficult to find using statistical techniques.</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Rule-based systems often work very well</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400" dirty="0" smtClean="0"/>
              <a:t>But, require explicit domain knowledge</a:t>
            </a:r>
          </a:p>
          <a:p>
            <a:pPr>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How to Find?</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K-Means Nearest Neighbour</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Different clustering techniques</a:t>
            </a:r>
          </a:p>
          <a:p>
            <a:pPr lvl="1">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en-US" sz="1800" dirty="0" smtClean="0"/>
              <a:t>Activity vs time where sudden bursts occur</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en-US" dirty="0" smtClean="0"/>
          </a:p>
        </p:txBody>
      </p:sp>
      <p:sp>
        <p:nvSpPr>
          <p:cNvPr id="45060"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4506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2AFB76FD-C1CE-4FE7-BACF-2CB0E70A4E64}" type="slidenum">
              <a:rPr lang="en-US" altLang="en-US" sz="1400" smtClean="0"/>
              <a:pPr>
                <a:spcBef>
                  <a:spcPct val="0"/>
                </a:spcBef>
                <a:buFontTx/>
                <a:buNone/>
              </a:pPr>
              <a:t>61</a:t>
            </a:fld>
            <a:endParaRPr lang="en-US" altLang="en-US" sz="1400" dirty="0" smtClean="0"/>
          </a:p>
        </p:txBody>
      </p:sp>
      <p:grpSp>
        <p:nvGrpSpPr>
          <p:cNvPr id="45062" name="Group 146"/>
          <p:cNvGrpSpPr>
            <a:grpSpLocks/>
          </p:cNvGrpSpPr>
          <p:nvPr/>
        </p:nvGrpSpPr>
        <p:grpSpPr bwMode="auto">
          <a:xfrm>
            <a:off x="4800600" y="1143000"/>
            <a:ext cx="3656013" cy="3886200"/>
            <a:chOff x="2584" y="844"/>
            <a:chExt cx="3127" cy="2852"/>
          </a:xfrm>
        </p:grpSpPr>
        <p:sp>
          <p:nvSpPr>
            <p:cNvPr id="45064" name="Line 3"/>
            <p:cNvSpPr>
              <a:spLocks noChangeShapeType="1"/>
            </p:cNvSpPr>
            <p:nvPr/>
          </p:nvSpPr>
          <p:spPr bwMode="auto">
            <a:xfrm flipV="1">
              <a:off x="2832" y="863"/>
              <a:ext cx="1" cy="2594"/>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5065" name="Line 4"/>
            <p:cNvSpPr>
              <a:spLocks noChangeShapeType="1"/>
            </p:cNvSpPr>
            <p:nvPr/>
          </p:nvSpPr>
          <p:spPr bwMode="auto">
            <a:xfrm>
              <a:off x="2832" y="3456"/>
              <a:ext cx="2832" cy="1"/>
            </a:xfrm>
            <a:prstGeom prst="line">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p>
          </p:txBody>
        </p:sp>
        <p:sp>
          <p:nvSpPr>
            <p:cNvPr id="45066" name="Text Box 5"/>
            <p:cNvSpPr txBox="1">
              <a:spLocks noChangeArrowheads="1"/>
            </p:cNvSpPr>
            <p:nvPr/>
          </p:nvSpPr>
          <p:spPr bwMode="auto">
            <a:xfrm>
              <a:off x="5512" y="3484"/>
              <a:ext cx="19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i="1" dirty="0">
                  <a:solidFill>
                    <a:srgbClr val="000000"/>
                  </a:solidFill>
                </a:rPr>
                <a:t>X</a:t>
              </a:r>
            </a:p>
          </p:txBody>
        </p:sp>
        <p:sp>
          <p:nvSpPr>
            <p:cNvPr id="45067" name="Text Box 6"/>
            <p:cNvSpPr txBox="1">
              <a:spLocks noChangeArrowheads="1"/>
            </p:cNvSpPr>
            <p:nvPr/>
          </p:nvSpPr>
          <p:spPr bwMode="auto">
            <a:xfrm>
              <a:off x="2584" y="844"/>
              <a:ext cx="19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i="1" dirty="0">
                  <a:solidFill>
                    <a:srgbClr val="000000"/>
                  </a:solidFill>
                </a:rPr>
                <a:t>Y</a:t>
              </a:r>
            </a:p>
          </p:txBody>
        </p:sp>
        <p:sp>
          <p:nvSpPr>
            <p:cNvPr id="45068" name="Freeform 7"/>
            <p:cNvSpPr>
              <a:spLocks noChangeArrowheads="1"/>
            </p:cNvSpPr>
            <p:nvPr/>
          </p:nvSpPr>
          <p:spPr bwMode="auto">
            <a:xfrm>
              <a:off x="3072" y="1392"/>
              <a:ext cx="784" cy="1289"/>
            </a:xfrm>
            <a:custGeom>
              <a:avLst/>
              <a:gdLst>
                <a:gd name="T0" fmla="*/ 102 w 880"/>
                <a:gd name="T1" fmla="*/ 10 h 1577"/>
                <a:gd name="T2" fmla="*/ 76 w 880"/>
                <a:gd name="T3" fmla="*/ 28 h 1577"/>
                <a:gd name="T4" fmla="*/ 60 w 880"/>
                <a:gd name="T5" fmla="*/ 42 h 1577"/>
                <a:gd name="T6" fmla="*/ 53 w 880"/>
                <a:gd name="T7" fmla="*/ 47 h 1577"/>
                <a:gd name="T8" fmla="*/ 45 w 880"/>
                <a:gd name="T9" fmla="*/ 56 h 1577"/>
                <a:gd name="T10" fmla="*/ 29 w 880"/>
                <a:gd name="T11" fmla="*/ 71 h 1577"/>
                <a:gd name="T12" fmla="*/ 27 w 880"/>
                <a:gd name="T13" fmla="*/ 74 h 1577"/>
                <a:gd name="T14" fmla="*/ 19 w 880"/>
                <a:gd name="T15" fmla="*/ 79 h 1577"/>
                <a:gd name="T16" fmla="*/ 6 w 880"/>
                <a:gd name="T17" fmla="*/ 102 h 1577"/>
                <a:gd name="T18" fmla="*/ 0 w 880"/>
                <a:gd name="T19" fmla="*/ 133 h 1577"/>
                <a:gd name="T20" fmla="*/ 14 w 880"/>
                <a:gd name="T21" fmla="*/ 159 h 1577"/>
                <a:gd name="T22" fmla="*/ 23 w 880"/>
                <a:gd name="T23" fmla="*/ 164 h 1577"/>
                <a:gd name="T24" fmla="*/ 26 w 880"/>
                <a:gd name="T25" fmla="*/ 167 h 1577"/>
                <a:gd name="T26" fmla="*/ 63 w 880"/>
                <a:gd name="T27" fmla="*/ 172 h 1577"/>
                <a:gd name="T28" fmla="*/ 90 w 880"/>
                <a:gd name="T29" fmla="*/ 171 h 1577"/>
                <a:gd name="T30" fmla="*/ 102 w 880"/>
                <a:gd name="T31" fmla="*/ 168 h 1577"/>
                <a:gd name="T32" fmla="*/ 117 w 880"/>
                <a:gd name="T33" fmla="*/ 163 h 1577"/>
                <a:gd name="T34" fmla="*/ 127 w 880"/>
                <a:gd name="T35" fmla="*/ 159 h 1577"/>
                <a:gd name="T36" fmla="*/ 142 w 880"/>
                <a:gd name="T37" fmla="*/ 153 h 1577"/>
                <a:gd name="T38" fmla="*/ 162 w 880"/>
                <a:gd name="T39" fmla="*/ 142 h 1577"/>
                <a:gd name="T40" fmla="*/ 178 w 880"/>
                <a:gd name="T41" fmla="*/ 127 h 1577"/>
                <a:gd name="T42" fmla="*/ 198 w 880"/>
                <a:gd name="T43" fmla="*/ 103 h 1577"/>
                <a:gd name="T44" fmla="*/ 213 w 880"/>
                <a:gd name="T45" fmla="*/ 84 h 1577"/>
                <a:gd name="T46" fmla="*/ 227 w 880"/>
                <a:gd name="T47" fmla="*/ 68 h 1577"/>
                <a:gd name="T48" fmla="*/ 210 w 880"/>
                <a:gd name="T49" fmla="*/ 13 h 1577"/>
                <a:gd name="T50" fmla="*/ 193 w 880"/>
                <a:gd name="T51" fmla="*/ 7 h 1577"/>
                <a:gd name="T52" fmla="*/ 171 w 880"/>
                <a:gd name="T53" fmla="*/ 0 h 1577"/>
                <a:gd name="T54" fmla="*/ 111 w 880"/>
                <a:gd name="T55" fmla="*/ 2 h 1577"/>
                <a:gd name="T56" fmla="*/ 102 w 880"/>
                <a:gd name="T57" fmla="*/ 10 h 15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5069" name="Freeform 8"/>
            <p:cNvSpPr>
              <a:spLocks noChangeArrowheads="1"/>
            </p:cNvSpPr>
            <p:nvPr/>
          </p:nvSpPr>
          <p:spPr bwMode="auto">
            <a:xfrm rot="4620000">
              <a:off x="4383" y="2291"/>
              <a:ext cx="611" cy="1597"/>
            </a:xfrm>
            <a:custGeom>
              <a:avLst/>
              <a:gdLst>
                <a:gd name="T0" fmla="*/ 6 w 880"/>
                <a:gd name="T1" fmla="*/ 102 h 1577"/>
                <a:gd name="T2" fmla="*/ 5 w 880"/>
                <a:gd name="T3" fmla="*/ 296 h 1577"/>
                <a:gd name="T4" fmla="*/ 4 w 880"/>
                <a:gd name="T5" fmla="*/ 443 h 1577"/>
                <a:gd name="T6" fmla="*/ 3 w 880"/>
                <a:gd name="T7" fmla="*/ 506 h 1577"/>
                <a:gd name="T8" fmla="*/ 3 w 880"/>
                <a:gd name="T9" fmla="*/ 601 h 1577"/>
                <a:gd name="T10" fmla="*/ 2 w 880"/>
                <a:gd name="T11" fmla="*/ 748 h 1577"/>
                <a:gd name="T12" fmla="*/ 2 w 880"/>
                <a:gd name="T13" fmla="*/ 784 h 1577"/>
                <a:gd name="T14" fmla="*/ 1 w 880"/>
                <a:gd name="T15" fmla="*/ 835 h 1577"/>
                <a:gd name="T16" fmla="*/ 1 w 880"/>
                <a:gd name="T17" fmla="*/ 1080 h 1577"/>
                <a:gd name="T18" fmla="*/ 0 w 880"/>
                <a:gd name="T19" fmla="*/ 1411 h 1577"/>
                <a:gd name="T20" fmla="*/ 1 w 880"/>
                <a:gd name="T21" fmla="*/ 1690 h 1577"/>
                <a:gd name="T22" fmla="*/ 1 w 880"/>
                <a:gd name="T23" fmla="*/ 1732 h 1577"/>
                <a:gd name="T24" fmla="*/ 1 w 880"/>
                <a:gd name="T25" fmla="*/ 1758 h 1577"/>
                <a:gd name="T26" fmla="*/ 4 w 880"/>
                <a:gd name="T27" fmla="*/ 1812 h 1577"/>
                <a:gd name="T28" fmla="*/ 6 w 880"/>
                <a:gd name="T29" fmla="*/ 1802 h 1577"/>
                <a:gd name="T30" fmla="*/ 6 w 880"/>
                <a:gd name="T31" fmla="*/ 1769 h 1577"/>
                <a:gd name="T32" fmla="*/ 8 w 880"/>
                <a:gd name="T33" fmla="*/ 1714 h 1577"/>
                <a:gd name="T34" fmla="*/ 8 w 880"/>
                <a:gd name="T35" fmla="*/ 1682 h 1577"/>
                <a:gd name="T36" fmla="*/ 9 w 880"/>
                <a:gd name="T37" fmla="*/ 1620 h 1577"/>
                <a:gd name="T38" fmla="*/ 10 w 880"/>
                <a:gd name="T39" fmla="*/ 1499 h 1577"/>
                <a:gd name="T40" fmla="*/ 12 w 880"/>
                <a:gd name="T41" fmla="*/ 1341 h 1577"/>
                <a:gd name="T42" fmla="*/ 12 w 880"/>
                <a:gd name="T43" fmla="*/ 1088 h 1577"/>
                <a:gd name="T44" fmla="*/ 13 w 880"/>
                <a:gd name="T45" fmla="*/ 888 h 1577"/>
                <a:gd name="T46" fmla="*/ 15 w 880"/>
                <a:gd name="T47" fmla="*/ 714 h 1577"/>
                <a:gd name="T48" fmla="*/ 13 w 880"/>
                <a:gd name="T49" fmla="*/ 143 h 1577"/>
                <a:gd name="T50" fmla="*/ 12 w 880"/>
                <a:gd name="T51" fmla="*/ 72 h 1577"/>
                <a:gd name="T52" fmla="*/ 11 w 880"/>
                <a:gd name="T53" fmla="*/ 0 h 1577"/>
                <a:gd name="T54" fmla="*/ 7 w 880"/>
                <a:gd name="T55" fmla="*/ 23 h 1577"/>
                <a:gd name="T56" fmla="*/ 6 w 880"/>
                <a:gd name="T57" fmla="*/ 102 h 157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880" h="1577">
                  <a:moveTo>
                    <a:pt x="363" y="91"/>
                  </a:moveTo>
                  <a:cubicBezTo>
                    <a:pt x="328" y="145"/>
                    <a:pt x="302" y="202"/>
                    <a:pt x="272" y="258"/>
                  </a:cubicBezTo>
                  <a:cubicBezTo>
                    <a:pt x="250" y="299"/>
                    <a:pt x="238" y="348"/>
                    <a:pt x="212" y="387"/>
                  </a:cubicBezTo>
                  <a:cubicBezTo>
                    <a:pt x="189" y="473"/>
                    <a:pt x="221" y="367"/>
                    <a:pt x="189" y="440"/>
                  </a:cubicBezTo>
                  <a:cubicBezTo>
                    <a:pt x="176" y="470"/>
                    <a:pt x="177" y="495"/>
                    <a:pt x="159" y="523"/>
                  </a:cubicBezTo>
                  <a:cubicBezTo>
                    <a:pt x="147" y="568"/>
                    <a:pt x="123" y="609"/>
                    <a:pt x="106" y="652"/>
                  </a:cubicBezTo>
                  <a:cubicBezTo>
                    <a:pt x="102" y="662"/>
                    <a:pt x="103" y="673"/>
                    <a:pt x="98" y="682"/>
                  </a:cubicBezTo>
                  <a:cubicBezTo>
                    <a:pt x="90" y="698"/>
                    <a:pt x="68" y="728"/>
                    <a:pt x="68" y="728"/>
                  </a:cubicBezTo>
                  <a:cubicBezTo>
                    <a:pt x="53" y="799"/>
                    <a:pt x="35" y="869"/>
                    <a:pt x="22" y="940"/>
                  </a:cubicBezTo>
                  <a:cubicBezTo>
                    <a:pt x="17" y="1037"/>
                    <a:pt x="13" y="1132"/>
                    <a:pt x="0" y="1228"/>
                  </a:cubicBezTo>
                  <a:cubicBezTo>
                    <a:pt x="4" y="1289"/>
                    <a:pt x="0" y="1418"/>
                    <a:pt x="53" y="1471"/>
                  </a:cubicBezTo>
                  <a:cubicBezTo>
                    <a:pt x="71" y="1527"/>
                    <a:pt x="44" y="1458"/>
                    <a:pt x="83" y="1508"/>
                  </a:cubicBezTo>
                  <a:cubicBezTo>
                    <a:pt x="88" y="1514"/>
                    <a:pt x="84" y="1525"/>
                    <a:pt x="90" y="1531"/>
                  </a:cubicBezTo>
                  <a:cubicBezTo>
                    <a:pt x="130" y="1571"/>
                    <a:pt x="174" y="1571"/>
                    <a:pt x="227" y="1577"/>
                  </a:cubicBezTo>
                  <a:cubicBezTo>
                    <a:pt x="257" y="1574"/>
                    <a:pt x="289" y="1577"/>
                    <a:pt x="318" y="1569"/>
                  </a:cubicBezTo>
                  <a:cubicBezTo>
                    <a:pt x="335" y="1564"/>
                    <a:pt x="363" y="1539"/>
                    <a:pt x="363" y="1539"/>
                  </a:cubicBezTo>
                  <a:cubicBezTo>
                    <a:pt x="380" y="1513"/>
                    <a:pt x="387" y="1503"/>
                    <a:pt x="416" y="1493"/>
                  </a:cubicBezTo>
                  <a:cubicBezTo>
                    <a:pt x="428" y="1482"/>
                    <a:pt x="443" y="1475"/>
                    <a:pt x="454" y="1463"/>
                  </a:cubicBezTo>
                  <a:cubicBezTo>
                    <a:pt x="474" y="1442"/>
                    <a:pt x="482" y="1427"/>
                    <a:pt x="507" y="1410"/>
                  </a:cubicBezTo>
                  <a:cubicBezTo>
                    <a:pt x="519" y="1375"/>
                    <a:pt x="545" y="1324"/>
                    <a:pt x="576" y="1304"/>
                  </a:cubicBezTo>
                  <a:cubicBezTo>
                    <a:pt x="591" y="1256"/>
                    <a:pt x="621" y="1216"/>
                    <a:pt x="636" y="1167"/>
                  </a:cubicBezTo>
                  <a:cubicBezTo>
                    <a:pt x="648" y="1088"/>
                    <a:pt x="672" y="1019"/>
                    <a:pt x="704" y="948"/>
                  </a:cubicBezTo>
                  <a:cubicBezTo>
                    <a:pt x="729" y="892"/>
                    <a:pt x="738" y="830"/>
                    <a:pt x="757" y="773"/>
                  </a:cubicBezTo>
                  <a:cubicBezTo>
                    <a:pt x="775" y="721"/>
                    <a:pt x="800" y="676"/>
                    <a:pt x="810" y="622"/>
                  </a:cubicBezTo>
                  <a:cubicBezTo>
                    <a:pt x="810" y="611"/>
                    <a:pt x="880" y="211"/>
                    <a:pt x="750" y="121"/>
                  </a:cubicBezTo>
                  <a:cubicBezTo>
                    <a:pt x="732" y="95"/>
                    <a:pt x="715" y="78"/>
                    <a:pt x="689" y="61"/>
                  </a:cubicBezTo>
                  <a:cubicBezTo>
                    <a:pt x="667" y="27"/>
                    <a:pt x="639" y="21"/>
                    <a:pt x="606" y="0"/>
                  </a:cubicBezTo>
                  <a:cubicBezTo>
                    <a:pt x="529" y="5"/>
                    <a:pt x="469" y="15"/>
                    <a:pt x="394" y="23"/>
                  </a:cubicBezTo>
                  <a:cubicBezTo>
                    <a:pt x="354" y="37"/>
                    <a:pt x="363" y="53"/>
                    <a:pt x="363" y="91"/>
                  </a:cubicBezTo>
                  <a:close/>
                </a:path>
              </a:pathLst>
            </a:custGeom>
            <a:noFill/>
            <a:ln w="936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
          <p:nvSpPr>
            <p:cNvPr id="45070" name="Oval 9"/>
            <p:cNvSpPr>
              <a:spLocks noChangeArrowheads="1"/>
            </p:cNvSpPr>
            <p:nvPr/>
          </p:nvSpPr>
          <p:spPr bwMode="auto">
            <a:xfrm>
              <a:off x="3360"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1" name="Oval 10"/>
            <p:cNvSpPr>
              <a:spLocks noChangeArrowheads="1"/>
            </p:cNvSpPr>
            <p:nvPr/>
          </p:nvSpPr>
          <p:spPr bwMode="auto">
            <a:xfrm>
              <a:off x="3456"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2" name="Oval 11"/>
            <p:cNvSpPr>
              <a:spLocks noChangeArrowheads="1"/>
            </p:cNvSpPr>
            <p:nvPr/>
          </p:nvSpPr>
          <p:spPr bwMode="auto">
            <a:xfrm>
              <a:off x="340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3" name="Oval 12"/>
            <p:cNvSpPr>
              <a:spLocks noChangeArrowheads="1"/>
            </p:cNvSpPr>
            <p:nvPr/>
          </p:nvSpPr>
          <p:spPr bwMode="auto">
            <a:xfrm>
              <a:off x="3504"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4" name="Oval 13"/>
            <p:cNvSpPr>
              <a:spLocks noChangeArrowheads="1"/>
            </p:cNvSpPr>
            <p:nvPr/>
          </p:nvSpPr>
          <p:spPr bwMode="auto">
            <a:xfrm>
              <a:off x="3600"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5" name="Oval 14"/>
            <p:cNvSpPr>
              <a:spLocks noChangeArrowheads="1"/>
            </p:cNvSpPr>
            <p:nvPr/>
          </p:nvSpPr>
          <p:spPr bwMode="auto">
            <a:xfrm>
              <a:off x="3216"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6" name="Oval 15"/>
            <p:cNvSpPr>
              <a:spLocks noChangeArrowheads="1"/>
            </p:cNvSpPr>
            <p:nvPr/>
          </p:nvSpPr>
          <p:spPr bwMode="auto">
            <a:xfrm>
              <a:off x="3312"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7" name="Oval 16"/>
            <p:cNvSpPr>
              <a:spLocks noChangeArrowheads="1"/>
            </p:cNvSpPr>
            <p:nvPr/>
          </p:nvSpPr>
          <p:spPr bwMode="auto">
            <a:xfrm>
              <a:off x="3264" y="1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8" name="Oval 17"/>
            <p:cNvSpPr>
              <a:spLocks noChangeArrowheads="1"/>
            </p:cNvSpPr>
            <p:nvPr/>
          </p:nvSpPr>
          <p:spPr bwMode="auto">
            <a:xfrm>
              <a:off x="3216" y="18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79" name="Oval 18"/>
            <p:cNvSpPr>
              <a:spLocks noChangeArrowheads="1"/>
            </p:cNvSpPr>
            <p:nvPr/>
          </p:nvSpPr>
          <p:spPr bwMode="auto">
            <a:xfrm>
              <a:off x="3144" y="1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0" name="Oval 19"/>
            <p:cNvSpPr>
              <a:spLocks noChangeArrowheads="1"/>
            </p:cNvSpPr>
            <p:nvPr/>
          </p:nvSpPr>
          <p:spPr bwMode="auto">
            <a:xfrm>
              <a:off x="3120" y="2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1" name="Oval 20"/>
            <p:cNvSpPr>
              <a:spLocks noChangeArrowheads="1"/>
            </p:cNvSpPr>
            <p:nvPr/>
          </p:nvSpPr>
          <p:spPr bwMode="auto">
            <a:xfrm>
              <a:off x="3216"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2" name="Oval 21"/>
            <p:cNvSpPr>
              <a:spLocks noChangeArrowheads="1"/>
            </p:cNvSpPr>
            <p:nvPr/>
          </p:nvSpPr>
          <p:spPr bwMode="auto">
            <a:xfrm>
              <a:off x="3312"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3" name="Oval 22"/>
            <p:cNvSpPr>
              <a:spLocks noChangeArrowheads="1"/>
            </p:cNvSpPr>
            <p:nvPr/>
          </p:nvSpPr>
          <p:spPr bwMode="auto">
            <a:xfrm>
              <a:off x="3168" y="22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4" name="Oval 23"/>
            <p:cNvSpPr>
              <a:spLocks noChangeArrowheads="1"/>
            </p:cNvSpPr>
            <p:nvPr/>
          </p:nvSpPr>
          <p:spPr bwMode="auto">
            <a:xfrm>
              <a:off x="3544" y="1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5" name="Oval 24"/>
            <p:cNvSpPr>
              <a:spLocks noChangeArrowheads="1"/>
            </p:cNvSpPr>
            <p:nvPr/>
          </p:nvSpPr>
          <p:spPr bwMode="auto">
            <a:xfrm>
              <a:off x="340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6" name="Oval 25"/>
            <p:cNvSpPr>
              <a:spLocks noChangeArrowheads="1"/>
            </p:cNvSpPr>
            <p:nvPr/>
          </p:nvSpPr>
          <p:spPr bwMode="auto">
            <a:xfrm>
              <a:off x="3638"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7" name="Oval 26"/>
            <p:cNvSpPr>
              <a:spLocks noChangeArrowheads="1"/>
            </p:cNvSpPr>
            <p:nvPr/>
          </p:nvSpPr>
          <p:spPr bwMode="auto">
            <a:xfrm>
              <a:off x="3734"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8" name="Oval 27"/>
            <p:cNvSpPr>
              <a:spLocks noChangeArrowheads="1"/>
            </p:cNvSpPr>
            <p:nvPr/>
          </p:nvSpPr>
          <p:spPr bwMode="auto">
            <a:xfrm>
              <a:off x="368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89" name="Oval 28"/>
            <p:cNvSpPr>
              <a:spLocks noChangeArrowheads="1"/>
            </p:cNvSpPr>
            <p:nvPr/>
          </p:nvSpPr>
          <p:spPr bwMode="auto">
            <a:xfrm>
              <a:off x="3638"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0" name="Oval 29"/>
            <p:cNvSpPr>
              <a:spLocks noChangeArrowheads="1"/>
            </p:cNvSpPr>
            <p:nvPr/>
          </p:nvSpPr>
          <p:spPr bwMode="auto">
            <a:xfrm>
              <a:off x="3566" y="17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1" name="Oval 30"/>
            <p:cNvSpPr>
              <a:spLocks noChangeArrowheads="1"/>
            </p:cNvSpPr>
            <p:nvPr/>
          </p:nvSpPr>
          <p:spPr bwMode="auto">
            <a:xfrm>
              <a:off x="3542" y="18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2" name="Oval 31"/>
            <p:cNvSpPr>
              <a:spLocks noChangeArrowheads="1"/>
            </p:cNvSpPr>
            <p:nvPr/>
          </p:nvSpPr>
          <p:spPr bwMode="auto">
            <a:xfrm>
              <a:off x="3638"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3" name="Oval 32"/>
            <p:cNvSpPr>
              <a:spLocks noChangeArrowheads="1"/>
            </p:cNvSpPr>
            <p:nvPr/>
          </p:nvSpPr>
          <p:spPr bwMode="auto">
            <a:xfrm>
              <a:off x="3504" y="19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4" name="Oval 33"/>
            <p:cNvSpPr>
              <a:spLocks noChangeArrowheads="1"/>
            </p:cNvSpPr>
            <p:nvPr/>
          </p:nvSpPr>
          <p:spPr bwMode="auto">
            <a:xfrm>
              <a:off x="3590" y="20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5" name="Oval 34"/>
            <p:cNvSpPr>
              <a:spLocks noChangeArrowheads="1"/>
            </p:cNvSpPr>
            <p:nvPr/>
          </p:nvSpPr>
          <p:spPr bwMode="auto">
            <a:xfrm>
              <a:off x="3542"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6" name="Oval 35"/>
            <p:cNvSpPr>
              <a:spLocks noChangeArrowheads="1"/>
            </p:cNvSpPr>
            <p:nvPr/>
          </p:nvSpPr>
          <p:spPr bwMode="auto">
            <a:xfrm>
              <a:off x="3590" y="219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7" name="Oval 36"/>
            <p:cNvSpPr>
              <a:spLocks noChangeArrowheads="1"/>
            </p:cNvSpPr>
            <p:nvPr/>
          </p:nvSpPr>
          <p:spPr bwMode="auto">
            <a:xfrm>
              <a:off x="3542"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8" name="Oval 37"/>
            <p:cNvSpPr>
              <a:spLocks noChangeArrowheads="1"/>
            </p:cNvSpPr>
            <p:nvPr/>
          </p:nvSpPr>
          <p:spPr bwMode="auto">
            <a:xfrm>
              <a:off x="3470" y="2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099" name="Oval 38"/>
            <p:cNvSpPr>
              <a:spLocks noChangeArrowheads="1"/>
            </p:cNvSpPr>
            <p:nvPr/>
          </p:nvSpPr>
          <p:spPr bwMode="auto">
            <a:xfrm>
              <a:off x="3446" y="22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0" name="Oval 39"/>
            <p:cNvSpPr>
              <a:spLocks noChangeArrowheads="1"/>
            </p:cNvSpPr>
            <p:nvPr/>
          </p:nvSpPr>
          <p:spPr bwMode="auto">
            <a:xfrm>
              <a:off x="3542" y="239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1" name="Oval 40"/>
            <p:cNvSpPr>
              <a:spLocks noChangeArrowheads="1"/>
            </p:cNvSpPr>
            <p:nvPr/>
          </p:nvSpPr>
          <p:spPr bwMode="auto">
            <a:xfrm>
              <a:off x="336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2" name="Oval 41"/>
            <p:cNvSpPr>
              <a:spLocks noChangeArrowheads="1"/>
            </p:cNvSpPr>
            <p:nvPr/>
          </p:nvSpPr>
          <p:spPr bwMode="auto">
            <a:xfrm>
              <a:off x="4598"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3" name="Oval 42"/>
            <p:cNvSpPr>
              <a:spLocks noChangeArrowheads="1"/>
            </p:cNvSpPr>
            <p:nvPr/>
          </p:nvSpPr>
          <p:spPr bwMode="auto">
            <a:xfrm>
              <a:off x="4646" y="294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4" name="Oval 43"/>
            <p:cNvSpPr>
              <a:spLocks noChangeArrowheads="1"/>
            </p:cNvSpPr>
            <p:nvPr/>
          </p:nvSpPr>
          <p:spPr bwMode="auto">
            <a:xfrm>
              <a:off x="4598" y="284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5" name="Oval 44"/>
            <p:cNvSpPr>
              <a:spLocks noChangeArrowheads="1"/>
            </p:cNvSpPr>
            <p:nvPr/>
          </p:nvSpPr>
          <p:spPr bwMode="auto">
            <a:xfrm>
              <a:off x="4526"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6" name="Oval 45"/>
            <p:cNvSpPr>
              <a:spLocks noChangeArrowheads="1"/>
            </p:cNvSpPr>
            <p:nvPr/>
          </p:nvSpPr>
          <p:spPr bwMode="auto">
            <a:xfrm>
              <a:off x="4502"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7" name="Oval 46"/>
            <p:cNvSpPr>
              <a:spLocks noChangeArrowheads="1"/>
            </p:cNvSpPr>
            <p:nvPr/>
          </p:nvSpPr>
          <p:spPr bwMode="auto">
            <a:xfrm>
              <a:off x="4598"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8" name="Oval 47"/>
            <p:cNvSpPr>
              <a:spLocks noChangeArrowheads="1"/>
            </p:cNvSpPr>
            <p:nvPr/>
          </p:nvSpPr>
          <p:spPr bwMode="auto">
            <a:xfrm>
              <a:off x="4550"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09" name="Oval 48"/>
            <p:cNvSpPr>
              <a:spLocks noChangeArrowheads="1"/>
            </p:cNvSpPr>
            <p:nvPr/>
          </p:nvSpPr>
          <p:spPr bwMode="auto">
            <a:xfrm>
              <a:off x="3264"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0" name="Oval 49"/>
            <p:cNvSpPr>
              <a:spLocks noChangeArrowheads="1"/>
            </p:cNvSpPr>
            <p:nvPr/>
          </p:nvSpPr>
          <p:spPr bwMode="auto">
            <a:xfrm>
              <a:off x="331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1" name="Oval 50"/>
            <p:cNvSpPr>
              <a:spLocks noChangeArrowheads="1"/>
            </p:cNvSpPr>
            <p:nvPr/>
          </p:nvSpPr>
          <p:spPr bwMode="auto">
            <a:xfrm>
              <a:off x="3192" y="23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2" name="Oval 51"/>
            <p:cNvSpPr>
              <a:spLocks noChangeArrowheads="1"/>
            </p:cNvSpPr>
            <p:nvPr/>
          </p:nvSpPr>
          <p:spPr bwMode="auto">
            <a:xfrm>
              <a:off x="3168" y="244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3" name="Oval 52"/>
            <p:cNvSpPr>
              <a:spLocks noChangeArrowheads="1"/>
            </p:cNvSpPr>
            <p:nvPr/>
          </p:nvSpPr>
          <p:spPr bwMode="auto">
            <a:xfrm>
              <a:off x="3264"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4" name="Oval 53"/>
            <p:cNvSpPr>
              <a:spLocks noChangeArrowheads="1"/>
            </p:cNvSpPr>
            <p:nvPr/>
          </p:nvSpPr>
          <p:spPr bwMode="auto">
            <a:xfrm>
              <a:off x="3368"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5" name="Oval 54"/>
            <p:cNvSpPr>
              <a:spLocks noChangeArrowheads="1"/>
            </p:cNvSpPr>
            <p:nvPr/>
          </p:nvSpPr>
          <p:spPr bwMode="auto">
            <a:xfrm>
              <a:off x="3416" y="158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6" name="Oval 55"/>
            <p:cNvSpPr>
              <a:spLocks noChangeArrowheads="1"/>
            </p:cNvSpPr>
            <p:nvPr/>
          </p:nvSpPr>
          <p:spPr bwMode="auto">
            <a:xfrm>
              <a:off x="3296" y="15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7" name="Oval 56"/>
            <p:cNvSpPr>
              <a:spLocks noChangeArrowheads="1"/>
            </p:cNvSpPr>
            <p:nvPr/>
          </p:nvSpPr>
          <p:spPr bwMode="auto">
            <a:xfrm>
              <a:off x="3272" y="16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8" name="Oval 57"/>
            <p:cNvSpPr>
              <a:spLocks noChangeArrowheads="1"/>
            </p:cNvSpPr>
            <p:nvPr/>
          </p:nvSpPr>
          <p:spPr bwMode="auto">
            <a:xfrm>
              <a:off x="3264" y="17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19" name="Oval 58"/>
            <p:cNvSpPr>
              <a:spLocks noChangeArrowheads="1"/>
            </p:cNvSpPr>
            <p:nvPr/>
          </p:nvSpPr>
          <p:spPr bwMode="auto">
            <a:xfrm>
              <a:off x="4296"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0" name="Oval 59"/>
            <p:cNvSpPr>
              <a:spLocks noChangeArrowheads="1"/>
            </p:cNvSpPr>
            <p:nvPr/>
          </p:nvSpPr>
          <p:spPr bwMode="auto">
            <a:xfrm>
              <a:off x="4344" y="296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1" name="Oval 60"/>
            <p:cNvSpPr>
              <a:spLocks noChangeArrowheads="1"/>
            </p:cNvSpPr>
            <p:nvPr/>
          </p:nvSpPr>
          <p:spPr bwMode="auto">
            <a:xfrm>
              <a:off x="4224"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2" name="Oval 61"/>
            <p:cNvSpPr>
              <a:spLocks noChangeArrowheads="1"/>
            </p:cNvSpPr>
            <p:nvPr/>
          </p:nvSpPr>
          <p:spPr bwMode="auto">
            <a:xfrm>
              <a:off x="420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3" name="Oval 62"/>
            <p:cNvSpPr>
              <a:spLocks noChangeArrowheads="1"/>
            </p:cNvSpPr>
            <p:nvPr/>
          </p:nvSpPr>
          <p:spPr bwMode="auto">
            <a:xfrm>
              <a:off x="3456" y="17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4" name="Oval 63"/>
            <p:cNvSpPr>
              <a:spLocks noChangeArrowheads="1"/>
            </p:cNvSpPr>
            <p:nvPr/>
          </p:nvSpPr>
          <p:spPr bwMode="auto">
            <a:xfrm>
              <a:off x="3416"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5" name="Oval 64"/>
            <p:cNvSpPr>
              <a:spLocks noChangeArrowheads="1"/>
            </p:cNvSpPr>
            <p:nvPr/>
          </p:nvSpPr>
          <p:spPr bwMode="auto">
            <a:xfrm>
              <a:off x="3464" y="24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6" name="Oval 65"/>
            <p:cNvSpPr>
              <a:spLocks noChangeArrowheads="1"/>
            </p:cNvSpPr>
            <p:nvPr/>
          </p:nvSpPr>
          <p:spPr bwMode="auto">
            <a:xfrm>
              <a:off x="3344" y="24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7" name="Oval 66"/>
            <p:cNvSpPr>
              <a:spLocks noChangeArrowheads="1"/>
            </p:cNvSpPr>
            <p:nvPr/>
          </p:nvSpPr>
          <p:spPr bwMode="auto">
            <a:xfrm>
              <a:off x="3320" y="250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8" name="Oval 67"/>
            <p:cNvSpPr>
              <a:spLocks noChangeArrowheads="1"/>
            </p:cNvSpPr>
            <p:nvPr/>
          </p:nvSpPr>
          <p:spPr bwMode="auto">
            <a:xfrm>
              <a:off x="4392"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29" name="Oval 68"/>
            <p:cNvSpPr>
              <a:spLocks noChangeArrowheads="1"/>
            </p:cNvSpPr>
            <p:nvPr/>
          </p:nvSpPr>
          <p:spPr bwMode="auto">
            <a:xfrm>
              <a:off x="4440" y="306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0" name="Oval 69"/>
            <p:cNvSpPr>
              <a:spLocks noChangeArrowheads="1"/>
            </p:cNvSpPr>
            <p:nvPr/>
          </p:nvSpPr>
          <p:spPr bwMode="auto">
            <a:xfrm>
              <a:off x="4512" y="315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1" name="Oval 70"/>
            <p:cNvSpPr>
              <a:spLocks noChangeArrowheads="1"/>
            </p:cNvSpPr>
            <p:nvPr/>
          </p:nvSpPr>
          <p:spPr bwMode="auto">
            <a:xfrm>
              <a:off x="429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2" name="Oval 71"/>
            <p:cNvSpPr>
              <a:spLocks noChangeArrowheads="1"/>
            </p:cNvSpPr>
            <p:nvPr/>
          </p:nvSpPr>
          <p:spPr bwMode="auto">
            <a:xfrm>
              <a:off x="4800"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3" name="Oval 72"/>
            <p:cNvSpPr>
              <a:spLocks noChangeArrowheads="1"/>
            </p:cNvSpPr>
            <p:nvPr/>
          </p:nvSpPr>
          <p:spPr bwMode="auto">
            <a:xfrm>
              <a:off x="4848" y="29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4" name="Oval 73"/>
            <p:cNvSpPr>
              <a:spLocks noChangeArrowheads="1"/>
            </p:cNvSpPr>
            <p:nvPr/>
          </p:nvSpPr>
          <p:spPr bwMode="auto">
            <a:xfrm>
              <a:off x="4728" y="29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5" name="Oval 74"/>
            <p:cNvSpPr>
              <a:spLocks noChangeArrowheads="1"/>
            </p:cNvSpPr>
            <p:nvPr/>
          </p:nvSpPr>
          <p:spPr bwMode="auto">
            <a:xfrm>
              <a:off x="4704"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6" name="Oval 75"/>
            <p:cNvSpPr>
              <a:spLocks noChangeArrowheads="1"/>
            </p:cNvSpPr>
            <p:nvPr/>
          </p:nvSpPr>
          <p:spPr bwMode="auto">
            <a:xfrm>
              <a:off x="3120" y="2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7" name="Oval 76"/>
            <p:cNvSpPr>
              <a:spLocks noChangeArrowheads="1"/>
            </p:cNvSpPr>
            <p:nvPr/>
          </p:nvSpPr>
          <p:spPr bwMode="auto">
            <a:xfrm>
              <a:off x="3408" y="21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8" name="Oval 77"/>
            <p:cNvSpPr>
              <a:spLocks noChangeArrowheads="1"/>
            </p:cNvSpPr>
            <p:nvPr/>
          </p:nvSpPr>
          <p:spPr bwMode="auto">
            <a:xfrm>
              <a:off x="4790" y="303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39" name="Oval 78"/>
            <p:cNvSpPr>
              <a:spLocks noChangeArrowheads="1"/>
            </p:cNvSpPr>
            <p:nvPr/>
          </p:nvSpPr>
          <p:spPr bwMode="auto">
            <a:xfrm>
              <a:off x="4886" y="313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0" name="Oval 79"/>
            <p:cNvSpPr>
              <a:spLocks noChangeArrowheads="1"/>
            </p:cNvSpPr>
            <p:nvPr/>
          </p:nvSpPr>
          <p:spPr bwMode="auto">
            <a:xfrm>
              <a:off x="3344" y="17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1" name="Oval 80"/>
            <p:cNvSpPr>
              <a:spLocks noChangeArrowheads="1"/>
            </p:cNvSpPr>
            <p:nvPr/>
          </p:nvSpPr>
          <p:spPr bwMode="auto">
            <a:xfrm>
              <a:off x="3552"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2" name="Oval 81"/>
            <p:cNvSpPr>
              <a:spLocks noChangeArrowheads="1"/>
            </p:cNvSpPr>
            <p:nvPr/>
          </p:nvSpPr>
          <p:spPr bwMode="auto">
            <a:xfrm>
              <a:off x="3696" y="153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3" name="Oval 82"/>
            <p:cNvSpPr>
              <a:spLocks noChangeArrowheads="1"/>
            </p:cNvSpPr>
            <p:nvPr/>
          </p:nvSpPr>
          <p:spPr bwMode="auto">
            <a:xfrm>
              <a:off x="3744" y="163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4" name="Oval 83"/>
            <p:cNvSpPr>
              <a:spLocks noChangeArrowheads="1"/>
            </p:cNvSpPr>
            <p:nvPr/>
          </p:nvSpPr>
          <p:spPr bwMode="auto">
            <a:xfrm>
              <a:off x="3168" y="25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5" name="Oval 84"/>
            <p:cNvSpPr>
              <a:spLocks noChangeArrowheads="1"/>
            </p:cNvSpPr>
            <p:nvPr/>
          </p:nvSpPr>
          <p:spPr bwMode="auto">
            <a:xfrm>
              <a:off x="3072" y="235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6" name="Oval 85"/>
            <p:cNvSpPr>
              <a:spLocks noChangeArrowheads="1"/>
            </p:cNvSpPr>
            <p:nvPr/>
          </p:nvSpPr>
          <p:spPr bwMode="auto">
            <a:xfrm>
              <a:off x="4992"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7" name="Oval 86"/>
            <p:cNvSpPr>
              <a:spLocks noChangeArrowheads="1"/>
            </p:cNvSpPr>
            <p:nvPr/>
          </p:nvSpPr>
          <p:spPr bwMode="auto">
            <a:xfrm>
              <a:off x="489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8" name="Oval 87"/>
            <p:cNvSpPr>
              <a:spLocks noChangeArrowheads="1"/>
            </p:cNvSpPr>
            <p:nvPr/>
          </p:nvSpPr>
          <p:spPr bwMode="auto">
            <a:xfrm>
              <a:off x="5088"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49" name="Oval 88"/>
            <p:cNvSpPr>
              <a:spLocks noChangeArrowheads="1"/>
            </p:cNvSpPr>
            <p:nvPr/>
          </p:nvSpPr>
          <p:spPr bwMode="auto">
            <a:xfrm>
              <a:off x="5136" y="301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0" name="Oval 89"/>
            <p:cNvSpPr>
              <a:spLocks noChangeArrowheads="1"/>
            </p:cNvSpPr>
            <p:nvPr/>
          </p:nvSpPr>
          <p:spPr bwMode="auto">
            <a:xfrm>
              <a:off x="4992" y="311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1" name="Oval 90"/>
            <p:cNvSpPr>
              <a:spLocks noChangeArrowheads="1"/>
            </p:cNvSpPr>
            <p:nvPr/>
          </p:nvSpPr>
          <p:spPr bwMode="auto">
            <a:xfrm>
              <a:off x="4176"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2" name="Oval 91"/>
            <p:cNvSpPr>
              <a:spLocks noChangeArrowheads="1"/>
            </p:cNvSpPr>
            <p:nvPr/>
          </p:nvSpPr>
          <p:spPr bwMode="auto">
            <a:xfrm>
              <a:off x="4104" y="307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3" name="Oval 92"/>
            <p:cNvSpPr>
              <a:spLocks noChangeArrowheads="1"/>
            </p:cNvSpPr>
            <p:nvPr/>
          </p:nvSpPr>
          <p:spPr bwMode="auto">
            <a:xfrm>
              <a:off x="4080"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4" name="Oval 93"/>
            <p:cNvSpPr>
              <a:spLocks noChangeArrowheads="1"/>
            </p:cNvSpPr>
            <p:nvPr/>
          </p:nvSpPr>
          <p:spPr bwMode="auto">
            <a:xfrm>
              <a:off x="3984" y="316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5" name="Oval 94"/>
            <p:cNvSpPr>
              <a:spLocks noChangeArrowheads="1"/>
            </p:cNvSpPr>
            <p:nvPr/>
          </p:nvSpPr>
          <p:spPr bwMode="auto">
            <a:xfrm>
              <a:off x="3928" y="302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6" name="Oval 95"/>
            <p:cNvSpPr>
              <a:spLocks noChangeArrowheads="1"/>
            </p:cNvSpPr>
            <p:nvPr/>
          </p:nvSpPr>
          <p:spPr bwMode="auto">
            <a:xfrm>
              <a:off x="3904" y="312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7" name="Oval 96"/>
            <p:cNvSpPr>
              <a:spLocks noChangeArrowheads="1"/>
            </p:cNvSpPr>
            <p:nvPr/>
          </p:nvSpPr>
          <p:spPr bwMode="auto">
            <a:xfrm>
              <a:off x="4118"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8" name="Oval 97"/>
            <p:cNvSpPr>
              <a:spLocks noChangeArrowheads="1"/>
            </p:cNvSpPr>
            <p:nvPr/>
          </p:nvSpPr>
          <p:spPr bwMode="auto">
            <a:xfrm>
              <a:off x="4046" y="297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59" name="Oval 98"/>
            <p:cNvSpPr>
              <a:spLocks noChangeArrowheads="1"/>
            </p:cNvSpPr>
            <p:nvPr/>
          </p:nvSpPr>
          <p:spPr bwMode="auto">
            <a:xfrm>
              <a:off x="4022" y="306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0" name="Oval 99"/>
            <p:cNvSpPr>
              <a:spLocks noChangeArrowheads="1"/>
            </p:cNvSpPr>
            <p:nvPr/>
          </p:nvSpPr>
          <p:spPr bwMode="auto">
            <a:xfrm>
              <a:off x="4800"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1" name="Oval 100"/>
            <p:cNvSpPr>
              <a:spLocks noChangeArrowheads="1"/>
            </p:cNvSpPr>
            <p:nvPr/>
          </p:nvSpPr>
          <p:spPr bwMode="auto">
            <a:xfrm>
              <a:off x="4728"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2" name="Oval 101"/>
            <p:cNvSpPr>
              <a:spLocks noChangeArrowheads="1"/>
            </p:cNvSpPr>
            <p:nvPr/>
          </p:nvSpPr>
          <p:spPr bwMode="auto">
            <a:xfrm>
              <a:off x="4704" y="320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3" name="Oval 102"/>
            <p:cNvSpPr>
              <a:spLocks noChangeArrowheads="1"/>
            </p:cNvSpPr>
            <p:nvPr/>
          </p:nvSpPr>
          <p:spPr bwMode="auto">
            <a:xfrm>
              <a:off x="5072"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4" name="Oval 103"/>
            <p:cNvSpPr>
              <a:spLocks noChangeArrowheads="1"/>
            </p:cNvSpPr>
            <p:nvPr/>
          </p:nvSpPr>
          <p:spPr bwMode="auto">
            <a:xfrm>
              <a:off x="500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5" name="Oval 104"/>
            <p:cNvSpPr>
              <a:spLocks noChangeArrowheads="1"/>
            </p:cNvSpPr>
            <p:nvPr/>
          </p:nvSpPr>
          <p:spPr bwMode="auto">
            <a:xfrm>
              <a:off x="4976" y="29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6" name="Oval 105"/>
            <p:cNvSpPr>
              <a:spLocks noChangeArrowheads="1"/>
            </p:cNvSpPr>
            <p:nvPr/>
          </p:nvSpPr>
          <p:spPr bwMode="auto">
            <a:xfrm>
              <a:off x="4502" y="288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7" name="Oval 106"/>
            <p:cNvSpPr>
              <a:spLocks noChangeArrowheads="1"/>
            </p:cNvSpPr>
            <p:nvPr/>
          </p:nvSpPr>
          <p:spPr bwMode="auto">
            <a:xfrm>
              <a:off x="4430" y="29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8" name="Oval 107"/>
            <p:cNvSpPr>
              <a:spLocks noChangeArrowheads="1"/>
            </p:cNvSpPr>
            <p:nvPr/>
          </p:nvSpPr>
          <p:spPr bwMode="auto">
            <a:xfrm>
              <a:off x="4406"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69" name="Oval 108"/>
            <p:cNvSpPr>
              <a:spLocks noChangeArrowheads="1"/>
            </p:cNvSpPr>
            <p:nvPr/>
          </p:nvSpPr>
          <p:spPr bwMode="auto">
            <a:xfrm>
              <a:off x="4598"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0" name="Oval 109"/>
            <p:cNvSpPr>
              <a:spLocks noChangeArrowheads="1"/>
            </p:cNvSpPr>
            <p:nvPr/>
          </p:nvSpPr>
          <p:spPr bwMode="auto">
            <a:xfrm>
              <a:off x="4142" y="297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1" name="Oval 110"/>
            <p:cNvSpPr>
              <a:spLocks noChangeArrowheads="1"/>
            </p:cNvSpPr>
            <p:nvPr/>
          </p:nvSpPr>
          <p:spPr bwMode="auto">
            <a:xfrm>
              <a:off x="4270" y="290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2" name="Oval 111"/>
            <p:cNvSpPr>
              <a:spLocks noChangeArrowheads="1"/>
            </p:cNvSpPr>
            <p:nvPr/>
          </p:nvSpPr>
          <p:spPr bwMode="auto">
            <a:xfrm>
              <a:off x="4368" y="309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3" name="Oval 112"/>
            <p:cNvSpPr>
              <a:spLocks noChangeArrowheads="1"/>
            </p:cNvSpPr>
            <p:nvPr/>
          </p:nvSpPr>
          <p:spPr bwMode="auto">
            <a:xfrm>
              <a:off x="4224" y="321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4" name="Oval 113"/>
            <p:cNvSpPr>
              <a:spLocks noChangeArrowheads="1"/>
            </p:cNvSpPr>
            <p:nvPr/>
          </p:nvSpPr>
          <p:spPr bwMode="auto">
            <a:xfrm>
              <a:off x="4336"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5" name="Oval 114"/>
            <p:cNvSpPr>
              <a:spLocks noChangeArrowheads="1"/>
            </p:cNvSpPr>
            <p:nvPr/>
          </p:nvSpPr>
          <p:spPr bwMode="auto">
            <a:xfrm>
              <a:off x="4454" y="323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6" name="Oval 115"/>
            <p:cNvSpPr>
              <a:spLocks noChangeArrowheads="1"/>
            </p:cNvSpPr>
            <p:nvPr/>
          </p:nvSpPr>
          <p:spPr bwMode="auto">
            <a:xfrm>
              <a:off x="47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7" name="Oval 116"/>
            <p:cNvSpPr>
              <a:spLocks noChangeArrowheads="1"/>
            </p:cNvSpPr>
            <p:nvPr/>
          </p:nvSpPr>
          <p:spPr bwMode="auto">
            <a:xfrm>
              <a:off x="4830" y="285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8" name="Oval 117"/>
            <p:cNvSpPr>
              <a:spLocks noChangeArrowheads="1"/>
            </p:cNvSpPr>
            <p:nvPr/>
          </p:nvSpPr>
          <p:spPr bwMode="auto">
            <a:xfrm>
              <a:off x="4902" y="320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79" name="Oval 118"/>
            <p:cNvSpPr>
              <a:spLocks noChangeArrowheads="1"/>
            </p:cNvSpPr>
            <p:nvPr/>
          </p:nvSpPr>
          <p:spPr bwMode="auto">
            <a:xfrm>
              <a:off x="5104"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0" name="Oval 119"/>
            <p:cNvSpPr>
              <a:spLocks noChangeArrowheads="1"/>
            </p:cNvSpPr>
            <p:nvPr/>
          </p:nvSpPr>
          <p:spPr bwMode="auto">
            <a:xfrm>
              <a:off x="5008" y="318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1" name="Oval 120"/>
            <p:cNvSpPr>
              <a:spLocks noChangeArrowheads="1"/>
            </p:cNvSpPr>
            <p:nvPr/>
          </p:nvSpPr>
          <p:spPr bwMode="auto">
            <a:xfrm>
              <a:off x="5270"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2" name="Oval 121"/>
            <p:cNvSpPr>
              <a:spLocks noChangeArrowheads="1"/>
            </p:cNvSpPr>
            <p:nvPr/>
          </p:nvSpPr>
          <p:spPr bwMode="auto">
            <a:xfrm>
              <a:off x="5174" y="31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3" name="Oval 122"/>
            <p:cNvSpPr>
              <a:spLocks noChangeArrowheads="1"/>
            </p:cNvSpPr>
            <p:nvPr/>
          </p:nvSpPr>
          <p:spPr bwMode="auto">
            <a:xfrm>
              <a:off x="5200"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4" name="Oval 123"/>
            <p:cNvSpPr>
              <a:spLocks noChangeArrowheads="1"/>
            </p:cNvSpPr>
            <p:nvPr/>
          </p:nvSpPr>
          <p:spPr bwMode="auto">
            <a:xfrm>
              <a:off x="5104" y="287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5" name="Oval 124"/>
            <p:cNvSpPr>
              <a:spLocks noChangeArrowheads="1"/>
            </p:cNvSpPr>
            <p:nvPr/>
          </p:nvSpPr>
          <p:spPr bwMode="auto">
            <a:xfrm>
              <a:off x="5270"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6" name="Oval 125"/>
            <p:cNvSpPr>
              <a:spLocks noChangeArrowheads="1"/>
            </p:cNvSpPr>
            <p:nvPr/>
          </p:nvSpPr>
          <p:spPr bwMode="auto">
            <a:xfrm>
              <a:off x="5174" y="295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7" name="Oval 126"/>
            <p:cNvSpPr>
              <a:spLocks noChangeArrowheads="1"/>
            </p:cNvSpPr>
            <p:nvPr/>
          </p:nvSpPr>
          <p:spPr bwMode="auto">
            <a:xfrm>
              <a:off x="5318"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8" name="Oval 127"/>
            <p:cNvSpPr>
              <a:spLocks noChangeArrowheads="1"/>
            </p:cNvSpPr>
            <p:nvPr/>
          </p:nvSpPr>
          <p:spPr bwMode="auto">
            <a:xfrm>
              <a:off x="5222" y="30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89" name="Oval 128"/>
            <p:cNvSpPr>
              <a:spLocks noChangeArrowheads="1"/>
            </p:cNvSpPr>
            <p:nvPr/>
          </p:nvSpPr>
          <p:spPr bwMode="auto">
            <a:xfrm>
              <a:off x="5400" y="30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0" name="Oval 129"/>
            <p:cNvSpPr>
              <a:spLocks noChangeArrowheads="1"/>
            </p:cNvSpPr>
            <p:nvPr/>
          </p:nvSpPr>
          <p:spPr bwMode="auto">
            <a:xfrm>
              <a:off x="5366" y="2918"/>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1" name="Oval 130"/>
            <p:cNvSpPr>
              <a:spLocks noChangeArrowheads="1"/>
            </p:cNvSpPr>
            <p:nvPr/>
          </p:nvSpPr>
          <p:spPr bwMode="auto">
            <a:xfrm>
              <a:off x="3648" y="211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2" name="Oval 131"/>
            <p:cNvSpPr>
              <a:spLocks noChangeArrowheads="1"/>
            </p:cNvSpPr>
            <p:nvPr/>
          </p:nvSpPr>
          <p:spPr bwMode="auto">
            <a:xfrm>
              <a:off x="3672" y="19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3" name="Oval 132"/>
            <p:cNvSpPr>
              <a:spLocks noChangeArrowheads="1"/>
            </p:cNvSpPr>
            <p:nvPr/>
          </p:nvSpPr>
          <p:spPr bwMode="auto">
            <a:xfrm>
              <a:off x="5040" y="26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4" name="Oval 133"/>
            <p:cNvSpPr>
              <a:spLocks noChangeArrowheads="1"/>
            </p:cNvSpPr>
            <p:nvPr/>
          </p:nvSpPr>
          <p:spPr bwMode="auto">
            <a:xfrm>
              <a:off x="4368" y="144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5" name="Oval 134"/>
            <p:cNvSpPr>
              <a:spLocks noChangeArrowheads="1"/>
            </p:cNvSpPr>
            <p:nvPr/>
          </p:nvSpPr>
          <p:spPr bwMode="auto">
            <a:xfrm>
              <a:off x="5088" y="1680"/>
              <a:ext cx="288" cy="192"/>
            </a:xfrm>
            <a:prstGeom prst="ellipse">
              <a:avLst/>
            </a:prstGeom>
            <a:noFill/>
            <a:ln w="9360">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6" name="Oval 135"/>
            <p:cNvSpPr>
              <a:spLocks noChangeArrowheads="1"/>
            </p:cNvSpPr>
            <p:nvPr/>
          </p:nvSpPr>
          <p:spPr bwMode="auto">
            <a:xfrm>
              <a:off x="5132" y="172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7" name="Oval 136"/>
            <p:cNvSpPr>
              <a:spLocks noChangeArrowheads="1"/>
            </p:cNvSpPr>
            <p:nvPr/>
          </p:nvSpPr>
          <p:spPr bwMode="auto">
            <a:xfrm>
              <a:off x="5302" y="1744"/>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8" name="Oval 137"/>
            <p:cNvSpPr>
              <a:spLocks noChangeArrowheads="1"/>
            </p:cNvSpPr>
            <p:nvPr/>
          </p:nvSpPr>
          <p:spPr bwMode="auto">
            <a:xfrm>
              <a:off x="5206" y="1696"/>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199" name="Oval 138"/>
            <p:cNvSpPr>
              <a:spLocks noChangeArrowheads="1"/>
            </p:cNvSpPr>
            <p:nvPr/>
          </p:nvSpPr>
          <p:spPr bwMode="auto">
            <a:xfrm>
              <a:off x="5116" y="1792"/>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200" name="Oval 139"/>
            <p:cNvSpPr>
              <a:spLocks noChangeArrowheads="1"/>
            </p:cNvSpPr>
            <p:nvPr/>
          </p:nvSpPr>
          <p:spPr bwMode="auto">
            <a:xfrm>
              <a:off x="5222" y="1800"/>
              <a:ext cx="58" cy="58"/>
            </a:xfrm>
            <a:prstGeom prst="ellipse">
              <a:avLst/>
            </a:prstGeom>
            <a:solidFill>
              <a:srgbClr val="0000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45201" name="Text Box 140"/>
            <p:cNvSpPr txBox="1">
              <a:spLocks noChangeArrowheads="1"/>
            </p:cNvSpPr>
            <p:nvPr/>
          </p:nvSpPr>
          <p:spPr bwMode="auto">
            <a:xfrm>
              <a:off x="3596" y="1228"/>
              <a:ext cx="24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dirty="0">
                  <a:solidFill>
                    <a:srgbClr val="000000"/>
                  </a:solidFill>
                </a:rPr>
                <a:t>N</a:t>
              </a:r>
              <a:r>
                <a:rPr lang="en-GB" altLang="en-US" sz="1600" b="1" baseline="-25000" dirty="0">
                  <a:solidFill>
                    <a:srgbClr val="000000"/>
                  </a:solidFill>
                </a:rPr>
                <a:t>1</a:t>
              </a:r>
            </a:p>
          </p:txBody>
        </p:sp>
        <p:sp>
          <p:nvSpPr>
            <p:cNvPr id="45202" name="Text Box 141"/>
            <p:cNvSpPr txBox="1">
              <a:spLocks noChangeArrowheads="1"/>
            </p:cNvSpPr>
            <p:nvPr/>
          </p:nvSpPr>
          <p:spPr bwMode="auto">
            <a:xfrm>
              <a:off x="3780" y="2764"/>
              <a:ext cx="247"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dirty="0">
                  <a:solidFill>
                    <a:srgbClr val="000000"/>
                  </a:solidFill>
                </a:rPr>
                <a:t>N</a:t>
              </a:r>
              <a:r>
                <a:rPr lang="en-GB" altLang="en-US" sz="1600" b="1" baseline="-25000" dirty="0">
                  <a:solidFill>
                    <a:srgbClr val="000000"/>
                  </a:solidFill>
                </a:rPr>
                <a:t>2</a:t>
              </a:r>
            </a:p>
          </p:txBody>
        </p:sp>
        <p:sp>
          <p:nvSpPr>
            <p:cNvPr id="45203" name="Text Box 142"/>
            <p:cNvSpPr txBox="1">
              <a:spLocks noChangeArrowheads="1"/>
            </p:cNvSpPr>
            <p:nvPr/>
          </p:nvSpPr>
          <p:spPr bwMode="auto">
            <a:xfrm>
              <a:off x="4277" y="1240"/>
              <a:ext cx="233"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dirty="0">
                  <a:solidFill>
                    <a:srgbClr val="000000"/>
                  </a:solidFill>
                </a:rPr>
                <a:t>o</a:t>
              </a:r>
              <a:r>
                <a:rPr lang="en-GB" altLang="en-US" sz="1600" b="1" baseline="-25000" dirty="0">
                  <a:solidFill>
                    <a:srgbClr val="000000"/>
                  </a:solidFill>
                </a:rPr>
                <a:t>1</a:t>
              </a:r>
            </a:p>
          </p:txBody>
        </p:sp>
        <p:sp>
          <p:nvSpPr>
            <p:cNvPr id="45204" name="Text Box 143"/>
            <p:cNvSpPr txBox="1">
              <a:spLocks noChangeArrowheads="1"/>
            </p:cNvSpPr>
            <p:nvPr/>
          </p:nvSpPr>
          <p:spPr bwMode="auto">
            <a:xfrm>
              <a:off x="4898" y="2448"/>
              <a:ext cx="233"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dirty="0">
                  <a:solidFill>
                    <a:srgbClr val="000000"/>
                  </a:solidFill>
                </a:rPr>
                <a:t>o</a:t>
              </a:r>
              <a:r>
                <a:rPr lang="en-GB" altLang="en-US" sz="1600" b="1" baseline="-25000" dirty="0">
                  <a:solidFill>
                    <a:srgbClr val="000000"/>
                  </a:solidFill>
                </a:rPr>
                <a:t>2</a:t>
              </a:r>
            </a:p>
          </p:txBody>
        </p:sp>
        <p:sp>
          <p:nvSpPr>
            <p:cNvPr id="45205" name="Text Box 144"/>
            <p:cNvSpPr txBox="1">
              <a:spLocks noChangeArrowheads="1"/>
            </p:cNvSpPr>
            <p:nvPr/>
          </p:nvSpPr>
          <p:spPr bwMode="auto">
            <a:xfrm>
              <a:off x="5186" y="1488"/>
              <a:ext cx="254"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Arial" panose="020B0604020202020204" pitchFamily="34" charset="0"/>
                </a:defRPr>
              </a:lvl1pPr>
              <a:lvl2pPr marL="742950" indent="-28575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chemeClr val="tx1"/>
                  </a:solidFill>
                  <a:latin typeface="Arial" panose="020B0604020202020204" pitchFamily="34" charset="0"/>
                </a:defRPr>
              </a:lvl2pPr>
              <a:lvl3pPr marL="11430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chemeClr val="tx1"/>
                  </a:solidFill>
                  <a:latin typeface="Arial" panose="020B0604020202020204" pitchFamily="34" charset="0"/>
                </a:defRPr>
              </a:lvl3pPr>
              <a:lvl4pPr marL="16002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4pPr>
              <a:lvl5pPr marL="2057400" indent="-228600">
                <a:spcBef>
                  <a:spcPct val="20000"/>
                </a:spcBef>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600">
                  <a:solidFill>
                    <a:schemeClr val="tx1"/>
                  </a:solidFill>
                  <a:latin typeface="Arial" panose="020B0604020202020204" pitchFamily="34" charset="0"/>
                </a:defRPr>
              </a:lvl9pPr>
            </a:lstStyle>
            <a:p>
              <a:pPr>
                <a:spcBef>
                  <a:spcPct val="0"/>
                </a:spcBef>
                <a:buFontTx/>
                <a:buNone/>
              </a:pPr>
              <a:r>
                <a:rPr lang="en-GB" altLang="en-US" sz="1600" b="1" dirty="0">
                  <a:solidFill>
                    <a:srgbClr val="000000"/>
                  </a:solidFill>
                </a:rPr>
                <a:t>O</a:t>
              </a:r>
              <a:r>
                <a:rPr lang="en-GB" altLang="en-US" sz="1600" b="1" baseline="-25000" dirty="0">
                  <a:solidFill>
                    <a:srgbClr val="000000"/>
                  </a:solidFill>
                </a:rPr>
                <a:t>3</a:t>
              </a:r>
            </a:p>
          </p:txBody>
        </p:sp>
      </p:grpSp>
      <p:sp>
        <p:nvSpPr>
          <p:cNvPr id="45063"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266B9F6-C81A-4633-BA4F-3827E45C29D1}"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656322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smtClean="0"/>
              <a:t>Key Skills for Analytics Scientists</a:t>
            </a:r>
          </a:p>
        </p:txBody>
      </p:sp>
      <p:sp>
        <p:nvSpPr>
          <p:cNvPr id="51203" name="Content Placeholder 2"/>
          <p:cNvSpPr>
            <a:spLocks noGrp="1"/>
          </p:cNvSpPr>
          <p:nvPr>
            <p:ph idx="1"/>
          </p:nvPr>
        </p:nvSpPr>
        <p:spPr/>
        <p:txBody>
          <a:bodyPr/>
          <a:lstStyle/>
          <a:p>
            <a:r>
              <a:rPr lang="en-US" altLang="en-US" sz="2000" dirty="0" smtClean="0"/>
              <a:t>A high sense of intellectual curiousity</a:t>
            </a:r>
          </a:p>
          <a:p>
            <a:pPr lvl="1"/>
            <a:r>
              <a:rPr lang="en-US" altLang="en-US" sz="1600" dirty="0" smtClean="0"/>
              <a:t>The need to know why and how</a:t>
            </a:r>
          </a:p>
          <a:p>
            <a:r>
              <a:rPr lang="en-US" altLang="en-US" sz="2000" dirty="0" smtClean="0"/>
              <a:t>Mathematically and Logically oriented</a:t>
            </a:r>
          </a:p>
          <a:p>
            <a:pPr lvl="1"/>
            <a:r>
              <a:rPr lang="en-US" altLang="en-US" sz="1600" dirty="0" smtClean="0"/>
              <a:t>Must be comfortable with mathematics and associated tools</a:t>
            </a:r>
          </a:p>
          <a:p>
            <a:r>
              <a:rPr lang="en-US" altLang="en-US" sz="2000" dirty="0" smtClean="0"/>
              <a:t>Big Picture Vision:</a:t>
            </a:r>
          </a:p>
          <a:p>
            <a:pPr lvl="1"/>
            <a:r>
              <a:rPr lang="en-US" altLang="en-US" sz="1600" dirty="0" smtClean="0"/>
              <a:t>Focus on the business decisions while dealing with the data</a:t>
            </a:r>
          </a:p>
          <a:p>
            <a:pPr lvl="1"/>
            <a:r>
              <a:rPr lang="en-US" altLang="en-US" sz="1600" dirty="0" smtClean="0"/>
              <a:t>Q: What does it all mean?</a:t>
            </a:r>
          </a:p>
          <a:p>
            <a:r>
              <a:rPr lang="en-US" altLang="en-US" sz="2000" dirty="0" smtClean="0"/>
              <a:t>Detail oriented:</a:t>
            </a:r>
          </a:p>
          <a:p>
            <a:pPr lvl="1"/>
            <a:r>
              <a:rPr lang="en-US" altLang="en-US" sz="1600" dirty="0" smtClean="0"/>
              <a:t>Able to pay attention to the details no matter how mind-numbing they become</a:t>
            </a:r>
          </a:p>
          <a:p>
            <a:r>
              <a:rPr lang="en-US" altLang="en-US" sz="2000" dirty="0" smtClean="0"/>
              <a:t>Able to differentiate between tools and methods</a:t>
            </a:r>
          </a:p>
          <a:p>
            <a:pPr lvl="1"/>
            <a:r>
              <a:rPr lang="en-US" altLang="en-US" sz="1600" dirty="0" smtClean="0"/>
              <a:t>SAS, SPSS, Excel, etc. are “dumb” tools</a:t>
            </a:r>
          </a:p>
          <a:p>
            <a:pPr lvl="1"/>
            <a:r>
              <a:rPr lang="en-US" altLang="en-US" sz="1600" dirty="0" smtClean="0"/>
              <a:t>Analytics is not SAS; it is using SAS to obtain results using analytical methods</a:t>
            </a:r>
          </a:p>
          <a:p>
            <a:r>
              <a:rPr lang="en-US" altLang="en-US" sz="2000" dirty="0" smtClean="0"/>
              <a:t>Interpretation skills:</a:t>
            </a:r>
          </a:p>
          <a:p>
            <a:pPr lvl="1"/>
            <a:r>
              <a:rPr lang="en-US" altLang="en-US" sz="1600" dirty="0" smtClean="0"/>
              <a:t>Numbers by themselves mean nothing</a:t>
            </a:r>
          </a:p>
          <a:p>
            <a:pPr lvl="1"/>
            <a:r>
              <a:rPr lang="en-US" altLang="en-US" sz="1600" dirty="0" smtClean="0"/>
              <a:t>Expert and domain knowledge are required to interpret the results</a:t>
            </a:r>
          </a:p>
        </p:txBody>
      </p:sp>
      <p:sp>
        <p:nvSpPr>
          <p:cNvPr id="512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D202A61-7AF6-4235-A059-3E75E0FD99E9}" type="slidenum">
              <a:rPr lang="en-US" altLang="en-US" sz="1400" smtClean="0"/>
              <a:pPr>
                <a:spcBef>
                  <a:spcPct val="0"/>
                </a:spcBef>
                <a:buFontTx/>
                <a:buNone/>
              </a:pPr>
              <a:t>62</a:t>
            </a:fld>
            <a:endParaRPr lang="en-US" altLang="en-US" sz="1400" dirty="0" smtClean="0"/>
          </a:p>
        </p:txBody>
      </p:sp>
      <p:sp>
        <p:nvSpPr>
          <p:cNvPr id="51205"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E76E35C-A677-4636-BBBC-4FD8D7600737}" type="datetime1">
              <a:rPr lang="en-US" altLang="en-US" sz="1400" smtClean="0"/>
              <a:pPr>
                <a:spcBef>
                  <a:spcPct val="0"/>
                </a:spcBef>
                <a:buFontTx/>
                <a:buNone/>
              </a:pPr>
              <a:t>5/16/2021</a:t>
            </a:fld>
            <a:endParaRPr lang="en-US" altLang="en-US" sz="1400" dirty="0" smtClean="0"/>
          </a:p>
        </p:txBody>
      </p:sp>
      <p:sp>
        <p:nvSpPr>
          <p:cNvPr id="51206" name="Footer Placeholder 2"/>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Tree>
    <p:extLst>
      <p:ext uri="{BB962C8B-B14F-4D97-AF65-F5344CB8AC3E}">
        <p14:creationId xmlns:p14="http://schemas.microsoft.com/office/powerpoint/2010/main" val="4561064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smtClean="0"/>
              <a:t>Training for Analytics Scientists (My View)</a:t>
            </a:r>
          </a:p>
        </p:txBody>
      </p:sp>
      <p:sp>
        <p:nvSpPr>
          <p:cNvPr id="3" name="Content Placeholder 2"/>
          <p:cNvSpPr>
            <a:spLocks noGrp="1"/>
          </p:cNvSpPr>
          <p:nvPr>
            <p:ph idx="1"/>
          </p:nvPr>
        </p:nvSpPr>
        <p:spPr/>
        <p:txBody>
          <a:bodyPr/>
          <a:lstStyle/>
          <a:p>
            <a:pPr marL="457200" indent="-457200" fontAlgn="auto">
              <a:spcBef>
                <a:spcPts val="0"/>
              </a:spcBef>
              <a:spcAft>
                <a:spcPts val="0"/>
              </a:spcAft>
              <a:buFont typeface="Arial" pitchFamily="34" charset="0"/>
              <a:buChar char="•"/>
              <a:defRPr/>
            </a:pPr>
            <a:r>
              <a:rPr lang="en-US" sz="2000" dirty="0"/>
              <a:t>4 year college degree in Economics, Mathematics, Physics, </a:t>
            </a:r>
            <a:r>
              <a:rPr lang="en-US" sz="2000" dirty="0" smtClean="0"/>
              <a:t>Statistics, Ops Research, Decision Sciences, etc.</a:t>
            </a:r>
            <a:endParaRPr lang="en-US" sz="2000" b="1" dirty="0" smtClean="0">
              <a:solidFill>
                <a:schemeClr val="accent2">
                  <a:lumMod val="60000"/>
                  <a:lumOff val="40000"/>
                </a:schemeClr>
              </a:solidFill>
              <a:effectLst>
                <a:outerShdw blurRad="38100" dist="38100" dir="2700000" algn="tl">
                  <a:srgbClr val="000000">
                    <a:alpha val="43137"/>
                  </a:srgbClr>
                </a:outerShdw>
              </a:effectLst>
            </a:endParaRPr>
          </a:p>
          <a:p>
            <a:pPr marL="457200" indent="-457200" fontAlgn="auto">
              <a:spcBef>
                <a:spcPts val="0"/>
              </a:spcBef>
              <a:spcAft>
                <a:spcPts val="0"/>
              </a:spcAft>
              <a:buFont typeface="Arial" pitchFamily="34" charset="0"/>
              <a:buChar char="•"/>
              <a:defRPr/>
            </a:pPr>
            <a:r>
              <a:rPr lang="en-US" sz="2000" b="1" dirty="0" smtClean="0">
                <a:solidFill>
                  <a:schemeClr val="accent2">
                    <a:lumMod val="60000"/>
                    <a:lumOff val="40000"/>
                  </a:schemeClr>
                </a:solidFill>
                <a:effectLst>
                  <a:outerShdw blurRad="38100" dist="38100" dir="2700000" algn="tl">
                    <a:srgbClr val="000000">
                      <a:alpha val="43137"/>
                    </a:srgbClr>
                  </a:outerShdw>
                </a:effectLst>
              </a:rPr>
              <a:t>At least a Masters Degree in one of the above</a:t>
            </a:r>
          </a:p>
          <a:p>
            <a:pPr marL="857250" lvl="1" indent="-457200" fontAlgn="auto">
              <a:spcBef>
                <a:spcPts val="0"/>
              </a:spcBef>
              <a:spcAft>
                <a:spcPts val="0"/>
              </a:spcAft>
              <a:buFont typeface="Arial" pitchFamily="34" charset="0"/>
              <a:buChar char="•"/>
              <a:defRPr/>
            </a:pPr>
            <a:r>
              <a:rPr lang="en-US" sz="1600" b="1" dirty="0" smtClean="0">
                <a:solidFill>
                  <a:schemeClr val="accent2">
                    <a:lumMod val="60000"/>
                    <a:lumOff val="40000"/>
                  </a:schemeClr>
                </a:solidFill>
                <a:effectLst>
                  <a:outerShdw blurRad="38100" dist="38100" dir="2700000" algn="tl">
                    <a:srgbClr val="000000">
                      <a:alpha val="43137"/>
                    </a:srgbClr>
                  </a:outerShdw>
                </a:effectLst>
              </a:rPr>
              <a:t>Or, the new MS in Data Analytics</a:t>
            </a:r>
            <a:endParaRPr lang="en-US" sz="1600" b="1" dirty="0">
              <a:solidFill>
                <a:schemeClr val="accent2">
                  <a:lumMod val="60000"/>
                  <a:lumOff val="40000"/>
                </a:schemeClr>
              </a:solidFill>
              <a:effectLst>
                <a:outerShdw blurRad="38100" dist="38100" dir="2700000" algn="tl">
                  <a:srgbClr val="000000">
                    <a:alpha val="43137"/>
                  </a:srgbClr>
                </a:outerShdw>
              </a:effectLst>
            </a:endParaRPr>
          </a:p>
          <a:p>
            <a:pPr marL="457200" indent="-457200" fontAlgn="auto">
              <a:spcBef>
                <a:spcPts val="0"/>
              </a:spcBef>
              <a:spcAft>
                <a:spcPts val="0"/>
              </a:spcAft>
              <a:buFont typeface="Arial" pitchFamily="34" charset="0"/>
              <a:buChar char="•"/>
              <a:defRPr/>
            </a:pPr>
            <a:r>
              <a:rPr lang="en-US" sz="2000" dirty="0" smtClean="0"/>
              <a:t>High </a:t>
            </a:r>
            <a:r>
              <a:rPr lang="en-US" sz="2000" dirty="0"/>
              <a:t>proficiency in </a:t>
            </a:r>
            <a:r>
              <a:rPr lang="en-US" sz="2000" dirty="0" smtClean="0"/>
              <a:t>databases </a:t>
            </a:r>
            <a:r>
              <a:rPr lang="en-US" sz="2000" dirty="0"/>
              <a:t>(e.g., </a:t>
            </a:r>
            <a:r>
              <a:rPr lang="en-US" sz="2000" dirty="0" smtClean="0"/>
              <a:t>NoSQL, MySQL</a:t>
            </a:r>
            <a:r>
              <a:rPr lang="en-US" sz="2000" dirty="0"/>
              <a:t>) and query languages (e.g., </a:t>
            </a:r>
            <a:r>
              <a:rPr lang="en-US" sz="2000" dirty="0" smtClean="0"/>
              <a:t>SQL, Pig, etc.) </a:t>
            </a:r>
            <a:endParaRPr lang="en-US" sz="2000" dirty="0"/>
          </a:p>
          <a:p>
            <a:pPr marL="457200" indent="-457200" fontAlgn="auto">
              <a:spcBef>
                <a:spcPts val="0"/>
              </a:spcBef>
              <a:spcAft>
                <a:spcPts val="0"/>
              </a:spcAft>
              <a:buFont typeface="Arial" pitchFamily="34" charset="0"/>
              <a:buChar char="•"/>
              <a:defRPr/>
            </a:pPr>
            <a:r>
              <a:rPr lang="en-US" sz="2000" dirty="0" smtClean="0"/>
              <a:t>Knowledge </a:t>
            </a:r>
            <a:r>
              <a:rPr lang="en-US" sz="2000" dirty="0"/>
              <a:t>of </a:t>
            </a:r>
            <a:r>
              <a:rPr lang="en-US" sz="2000" dirty="0" smtClean="0"/>
              <a:t>programming languages: Java, Javascript, Spark, Python, R, Scala, C/C++ (?)</a:t>
            </a:r>
          </a:p>
          <a:p>
            <a:pPr marL="457200" indent="-457200" fontAlgn="auto">
              <a:spcBef>
                <a:spcPts val="0"/>
              </a:spcBef>
              <a:spcAft>
                <a:spcPts val="0"/>
              </a:spcAft>
              <a:buFont typeface="Arial" pitchFamily="34" charset="0"/>
              <a:buChar char="•"/>
              <a:defRPr/>
            </a:pPr>
            <a:r>
              <a:rPr lang="en-US" sz="2000" dirty="0" smtClean="0"/>
              <a:t>Experience </a:t>
            </a:r>
            <a:r>
              <a:rPr lang="en-US" sz="2000" dirty="0"/>
              <a:t>with </a:t>
            </a:r>
            <a:r>
              <a:rPr lang="en-US" sz="2000" dirty="0" smtClean="0"/>
              <a:t>domain </a:t>
            </a:r>
            <a:r>
              <a:rPr lang="en-US" sz="2000" dirty="0"/>
              <a:t>analytics </a:t>
            </a:r>
            <a:r>
              <a:rPr lang="en-US" sz="2000" dirty="0" smtClean="0"/>
              <a:t>is </a:t>
            </a:r>
            <a:r>
              <a:rPr lang="en-US" sz="2000" dirty="0"/>
              <a:t>a big plus </a:t>
            </a:r>
            <a:r>
              <a:rPr lang="en-US" sz="2000" dirty="0" smtClean="0"/>
              <a:t>(TBD)</a:t>
            </a:r>
            <a:endParaRPr lang="en-US" sz="2000" dirty="0"/>
          </a:p>
          <a:p>
            <a:pPr marL="457200" indent="-457200" fontAlgn="auto">
              <a:spcBef>
                <a:spcPts val="0"/>
              </a:spcBef>
              <a:spcAft>
                <a:spcPts val="0"/>
              </a:spcAft>
              <a:buFont typeface="Arial" pitchFamily="34" charset="0"/>
              <a:buChar char="•"/>
              <a:defRPr/>
            </a:pPr>
            <a:r>
              <a:rPr lang="en-US" sz="2000" dirty="0" smtClean="0"/>
              <a:t>Data </a:t>
            </a:r>
            <a:r>
              <a:rPr lang="en-US" sz="2000" dirty="0"/>
              <a:t>modeling </a:t>
            </a:r>
          </a:p>
          <a:p>
            <a:pPr marL="457200" indent="-457200" fontAlgn="auto">
              <a:spcBef>
                <a:spcPts val="0"/>
              </a:spcBef>
              <a:spcAft>
                <a:spcPts val="0"/>
              </a:spcAft>
              <a:buFont typeface="Arial" pitchFamily="34" charset="0"/>
              <a:buChar char="•"/>
              <a:defRPr/>
            </a:pPr>
            <a:r>
              <a:rPr lang="en-US" sz="2000" dirty="0" smtClean="0"/>
              <a:t>Outstanding </a:t>
            </a:r>
            <a:r>
              <a:rPr lang="en-US" sz="2000" dirty="0"/>
              <a:t>Excel and PowerPoint skills </a:t>
            </a:r>
          </a:p>
          <a:p>
            <a:pPr marL="457200" indent="-457200" fontAlgn="auto">
              <a:spcBef>
                <a:spcPts val="0"/>
              </a:spcBef>
              <a:spcAft>
                <a:spcPts val="0"/>
              </a:spcAft>
              <a:buFont typeface="Arial" pitchFamily="34" charset="0"/>
              <a:buChar char="•"/>
              <a:defRPr/>
            </a:pPr>
            <a:r>
              <a:rPr lang="en-US" sz="2000" dirty="0" smtClean="0"/>
              <a:t>Concise </a:t>
            </a:r>
            <a:r>
              <a:rPr lang="en-US" sz="2000" dirty="0"/>
              <a:t>written and verbal communication </a:t>
            </a:r>
            <a:endParaRPr lang="en-US" sz="2000" dirty="0" smtClean="0"/>
          </a:p>
          <a:p>
            <a:pPr marL="457200" indent="-457200" fontAlgn="auto">
              <a:spcBef>
                <a:spcPts val="0"/>
              </a:spcBef>
              <a:spcAft>
                <a:spcPts val="0"/>
              </a:spcAft>
              <a:buFont typeface="Arial" pitchFamily="34" charset="0"/>
              <a:buChar char="•"/>
              <a:defRPr/>
            </a:pPr>
            <a:r>
              <a:rPr lang="en-US" sz="2000" dirty="0" smtClean="0"/>
              <a:t>Good oral presentation skills</a:t>
            </a:r>
            <a:endParaRPr lang="en-US" sz="2000" dirty="0"/>
          </a:p>
          <a:p>
            <a:pPr marL="457200" indent="-457200" fontAlgn="auto">
              <a:spcBef>
                <a:spcPts val="0"/>
              </a:spcBef>
              <a:spcAft>
                <a:spcPts val="0"/>
              </a:spcAft>
              <a:buFont typeface="Arial" pitchFamily="34" charset="0"/>
              <a:buChar char="•"/>
              <a:defRPr/>
            </a:pPr>
            <a:r>
              <a:rPr lang="en-US" sz="2000" dirty="0" smtClean="0"/>
              <a:t>Ability </a:t>
            </a:r>
            <a:r>
              <a:rPr lang="en-US" sz="2000" dirty="0"/>
              <a:t>to think </a:t>
            </a:r>
            <a:r>
              <a:rPr lang="en-US" sz="2000" dirty="0" smtClean="0"/>
              <a:t>creatively, analytically, </a:t>
            </a:r>
            <a:r>
              <a:rPr lang="en-US" sz="2000" dirty="0"/>
              <a:t>and abstractly </a:t>
            </a:r>
          </a:p>
          <a:p>
            <a:pPr marL="457200" indent="-457200" fontAlgn="auto">
              <a:spcBef>
                <a:spcPts val="0"/>
              </a:spcBef>
              <a:spcAft>
                <a:spcPts val="0"/>
              </a:spcAft>
              <a:buFont typeface="Arial" pitchFamily="34" charset="0"/>
              <a:buChar char="•"/>
              <a:defRPr/>
            </a:pPr>
            <a:r>
              <a:rPr lang="en-US" sz="2000" dirty="0" smtClean="0"/>
              <a:t>Highly </a:t>
            </a:r>
            <a:r>
              <a:rPr lang="en-US" sz="2000" dirty="0"/>
              <a:t>motivated and results-oriented</a:t>
            </a:r>
          </a:p>
          <a:p>
            <a:pPr>
              <a:defRPr/>
            </a:pPr>
            <a:endParaRPr lang="en-US" dirty="0"/>
          </a:p>
        </p:txBody>
      </p:sp>
      <p:sp>
        <p:nvSpPr>
          <p:cNvPr id="52228"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5222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12EB2734-6F2B-43F8-8059-B1ED830BAE6D}" type="slidenum">
              <a:rPr lang="en-US" altLang="en-US" sz="1400" smtClean="0"/>
              <a:pPr>
                <a:spcBef>
                  <a:spcPct val="0"/>
                </a:spcBef>
                <a:buFontTx/>
                <a:buNone/>
              </a:pPr>
              <a:t>63</a:t>
            </a:fld>
            <a:endParaRPr lang="en-US" altLang="en-US" sz="1400" dirty="0" smtClean="0"/>
          </a:p>
        </p:txBody>
      </p:sp>
      <p:sp>
        <p:nvSpPr>
          <p:cNvPr id="52230"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4A2C7B5-FD9F-4026-BA32-2201D554F9F0}"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2015308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smtClean="0"/>
              <a:t>Making Decisions Based on models</a:t>
            </a:r>
          </a:p>
        </p:txBody>
      </p:sp>
      <p:sp>
        <p:nvSpPr>
          <p:cNvPr id="54275" name="Content Placeholder 2"/>
          <p:cNvSpPr>
            <a:spLocks noGrp="1"/>
          </p:cNvSpPr>
          <p:nvPr>
            <p:ph idx="1"/>
          </p:nvPr>
        </p:nvSpPr>
        <p:spPr/>
        <p:txBody>
          <a:bodyPr/>
          <a:lstStyle/>
          <a:p>
            <a:r>
              <a:rPr lang="en-US" altLang="en-US" dirty="0" smtClean="0"/>
              <a:t>“A model is a representation of a system that can be used to answer questions about the system”</a:t>
            </a:r>
          </a:p>
          <a:p>
            <a:r>
              <a:rPr lang="en-US" altLang="en-US" dirty="0" smtClean="0"/>
              <a:t>“All decisions are based on models …and all models are wrong”</a:t>
            </a:r>
          </a:p>
          <a:p>
            <a:pPr lvl="1"/>
            <a:r>
              <a:rPr lang="en-US" altLang="en-US" dirty="0" smtClean="0"/>
              <a:t>John Stearman, Eminent Statistician</a:t>
            </a:r>
          </a:p>
          <a:p>
            <a:r>
              <a:rPr lang="en-US" altLang="en-US" dirty="0" smtClean="0"/>
              <a:t>“All models are wrong, but some are useful”</a:t>
            </a:r>
          </a:p>
          <a:p>
            <a:pPr lvl="1"/>
            <a:r>
              <a:rPr lang="en-US" altLang="en-US" dirty="0" smtClean="0"/>
              <a:t>George </a:t>
            </a:r>
            <a:r>
              <a:rPr lang="en-US" altLang="en-US" dirty="0"/>
              <a:t>Box, , Eminent Statistician</a:t>
            </a:r>
            <a:endParaRPr lang="en-US" altLang="en-US" dirty="0" smtClean="0"/>
          </a:p>
          <a:p>
            <a:endParaRPr lang="en-US" altLang="en-US" dirty="0" smtClean="0"/>
          </a:p>
          <a:p>
            <a:r>
              <a:rPr lang="en-US" altLang="en-US" b="1" dirty="0" smtClean="0">
                <a:solidFill>
                  <a:srgbClr val="FF0000"/>
                </a:solidFill>
              </a:rPr>
              <a:t>Axiom: It is better to be approximately right than to be absolutely wrong to infinite precision!</a:t>
            </a:r>
          </a:p>
        </p:txBody>
      </p:sp>
      <p:sp>
        <p:nvSpPr>
          <p:cNvPr id="54276"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5427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3-</a:t>
            </a:r>
            <a:fld id="{9C23A732-1BCE-4664-8A0A-BE1727A9D61D}" type="slidenum">
              <a:rPr lang="en-US" altLang="en-US" sz="1400" smtClean="0"/>
              <a:pPr>
                <a:spcBef>
                  <a:spcPct val="0"/>
                </a:spcBef>
                <a:buFontTx/>
                <a:buNone/>
              </a:pPr>
              <a:t>64</a:t>
            </a:fld>
            <a:endParaRPr lang="en-US" altLang="en-US" sz="1400" dirty="0" smtClean="0"/>
          </a:p>
        </p:txBody>
      </p:sp>
      <p:sp>
        <p:nvSpPr>
          <p:cNvPr id="54278"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A37ACA1-E4E5-4403-8B6E-1D7F5E50E2FC}" type="datetime1">
              <a:rPr lang="en-US" altLang="en-US" sz="1400" smtClean="0"/>
              <a:pPr>
                <a:spcBef>
                  <a:spcPct val="0"/>
                </a:spcBef>
                <a:buFontTx/>
                <a:buNone/>
              </a:pPr>
              <a:t>5/16/2021</a:t>
            </a:fld>
            <a:endParaRPr lang="en-US" altLang="en-US" sz="1400" dirty="0" smtClean="0"/>
          </a:p>
        </p:txBody>
      </p:sp>
    </p:spTree>
    <p:extLst>
      <p:ext uri="{BB962C8B-B14F-4D97-AF65-F5344CB8AC3E}">
        <p14:creationId xmlns:p14="http://schemas.microsoft.com/office/powerpoint/2010/main" val="7582226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C780508-6DD1-42D8-9787-43957C1C2B56}" type="datetime1">
              <a:rPr lang="en-US" altLang="en-US" sz="1400" smtClean="0"/>
              <a:pPr>
                <a:spcBef>
                  <a:spcPct val="0"/>
                </a:spcBef>
                <a:buFontTx/>
                <a:buNone/>
              </a:pPr>
              <a:t>5/16/2021</a:t>
            </a:fld>
            <a:endParaRPr lang="en-US" altLang="en-US" sz="1400" dirty="0" smtClean="0"/>
          </a:p>
        </p:txBody>
      </p:sp>
      <p:sp>
        <p:nvSpPr>
          <p:cNvPr id="5529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CSCI390/CSCI6444 Big Data &amp; Analytics</a:t>
            </a:r>
          </a:p>
        </p:txBody>
      </p:sp>
      <p:sp>
        <p:nvSpPr>
          <p:cNvPr id="553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9E2B723-49C9-484C-B9B1-D57CCB687961}" type="slidenum">
              <a:rPr lang="en-US" altLang="en-US" sz="1400" smtClean="0"/>
              <a:pPr>
                <a:spcBef>
                  <a:spcPct val="0"/>
                </a:spcBef>
                <a:buFontTx/>
                <a:buNone/>
              </a:pPr>
              <a:t>65</a:t>
            </a:fld>
            <a:endParaRPr lang="en-US" altLang="en-US" sz="1400" dirty="0" smtClean="0"/>
          </a:p>
        </p:txBody>
      </p:sp>
      <p:sp>
        <p:nvSpPr>
          <p:cNvPr id="55301" name="Rectangle 2"/>
          <p:cNvSpPr>
            <a:spLocks noGrp="1" noChangeArrowheads="1"/>
          </p:cNvSpPr>
          <p:nvPr>
            <p:ph type="title"/>
          </p:nvPr>
        </p:nvSpPr>
        <p:spPr/>
        <p:txBody>
          <a:bodyPr/>
          <a:lstStyle/>
          <a:p>
            <a:pPr eaLnBrk="1" hangingPunct="1"/>
            <a:r>
              <a:rPr lang="en-US" altLang="en-US" dirty="0" smtClean="0"/>
              <a:t>References</a:t>
            </a:r>
          </a:p>
        </p:txBody>
      </p:sp>
      <p:sp>
        <p:nvSpPr>
          <p:cNvPr id="55302" name="Rectangle 3"/>
          <p:cNvSpPr>
            <a:spLocks noGrp="1" noChangeArrowheads="1"/>
          </p:cNvSpPr>
          <p:nvPr>
            <p:ph type="body" idx="1"/>
          </p:nvPr>
        </p:nvSpPr>
        <p:spPr/>
        <p:txBody>
          <a:bodyPr/>
          <a:lstStyle/>
          <a:p>
            <a:pPr eaLnBrk="1" hangingPunct="1"/>
            <a:r>
              <a:rPr lang="en-US" altLang="en-US" sz="1600" dirty="0" smtClean="0"/>
              <a:t>Acharjya, D. P., S. Dehuri, and S. Sanyal, Eds. 2015. </a:t>
            </a:r>
            <a:r>
              <a:rPr lang="en-US" altLang="en-US" sz="1600" i="1" dirty="0" smtClean="0"/>
              <a:t>Computational Intelligence for Big Data Analysis</a:t>
            </a:r>
            <a:r>
              <a:rPr lang="en-US" altLang="en-US" sz="1600" dirty="0" smtClean="0"/>
              <a:t>. Springer Cham, Heidelberg, Germany</a:t>
            </a:r>
          </a:p>
          <a:p>
            <a:pPr eaLnBrk="1" hangingPunct="1"/>
            <a:r>
              <a:rPr lang="en-US" altLang="en-US" sz="1600" dirty="0" smtClean="0"/>
              <a:t>Ahlemeyer-Stubbe,  A. and S. Coleman. 2014. </a:t>
            </a:r>
            <a:r>
              <a:rPr lang="en-US" altLang="en-US" sz="1600" i="1" dirty="0" smtClean="0"/>
              <a:t>A Practical Guide to Data Mining for Business and Industry</a:t>
            </a:r>
            <a:r>
              <a:rPr lang="en-US" altLang="en-US" sz="1600" dirty="0" smtClean="0"/>
              <a:t>, John Wiley &amp; Sons, New York</a:t>
            </a:r>
          </a:p>
          <a:p>
            <a:pPr eaLnBrk="1" hangingPunct="1"/>
            <a:r>
              <a:rPr lang="en-US" altLang="en-US" sz="1600" dirty="0" smtClean="0"/>
              <a:t>Borne, K. 2013. Statistical Truiisms in the Age of Big Data, retrieved December 2013 from </a:t>
            </a:r>
            <a:r>
              <a:rPr lang="en-US" altLang="ja-JP" sz="1600" dirty="0" smtClean="0">
                <a:ea typeface="ＭＳ Ｐゴシック" panose="020B0600070205080204" pitchFamily="34" charset="-128"/>
                <a:hlinkClick r:id="rId3"/>
              </a:rPr>
              <a:t>http://www.statisticsviews.com/details/feature/4911381/Statistical-Truisms-in-the-Age-of-Big-Data.html</a:t>
            </a:r>
            <a:r>
              <a:rPr lang="en-US" altLang="ja-JP" sz="1600" dirty="0" smtClean="0">
                <a:ea typeface="ＭＳ Ｐゴシック" panose="020B0600070205080204" pitchFamily="34" charset="-128"/>
              </a:rPr>
              <a:t> </a:t>
            </a:r>
            <a:endParaRPr lang="en-US" altLang="en-US" sz="1600" dirty="0" smtClean="0"/>
          </a:p>
          <a:p>
            <a:pPr eaLnBrk="1" hangingPunct="1"/>
            <a:r>
              <a:rPr lang="en-US" altLang="en-US" sz="1600" dirty="0" smtClean="0"/>
              <a:t>Heuer, R.J., Jr. 1999. </a:t>
            </a:r>
            <a:r>
              <a:rPr lang="en-US" altLang="en-US" sz="1600" i="1" dirty="0" smtClean="0"/>
              <a:t>Psychology of Intelligence Analysis</a:t>
            </a:r>
            <a:r>
              <a:rPr lang="en-US" altLang="en-US" sz="1600" dirty="0" smtClean="0"/>
              <a:t>, Center for the Study of Intelligence, Central Intelligence Agency, Washington, D.C.</a:t>
            </a:r>
          </a:p>
          <a:p>
            <a:pPr eaLnBrk="1" hangingPunct="1"/>
            <a:r>
              <a:rPr lang="en-US" altLang="en-US" sz="1600" dirty="0" smtClean="0"/>
              <a:t>Myatt, G. J. and W. P. Johnson. 2014. </a:t>
            </a:r>
            <a:r>
              <a:rPr lang="en-US" altLang="en-US" sz="1600" i="1" dirty="0" smtClean="0"/>
              <a:t>Making Sense of Data</a:t>
            </a:r>
            <a:r>
              <a:rPr lang="en-US" altLang="en-US" sz="1600" dirty="0" smtClean="0"/>
              <a:t> I, 2</a:t>
            </a:r>
            <a:r>
              <a:rPr lang="en-US" altLang="en-US" sz="1600" baseline="30000" dirty="0" smtClean="0"/>
              <a:t>nd</a:t>
            </a:r>
            <a:r>
              <a:rPr lang="en-US" altLang="en-US" sz="1600" dirty="0" smtClean="0"/>
              <a:t> Ed., John Wiley &amp; Sons, New York</a:t>
            </a:r>
          </a:p>
          <a:p>
            <a:pPr eaLnBrk="1" hangingPunct="1"/>
            <a:r>
              <a:rPr lang="en-US" altLang="en-US" sz="1600" dirty="0" smtClean="0">
                <a:solidFill>
                  <a:srgbClr val="000000"/>
                </a:solidFill>
                <a:latin typeface="AGaramond"/>
                <a:ea typeface="ＭＳ Ｐゴシック" panose="020B0600070205080204" pitchFamily="34" charset="-128"/>
              </a:rPr>
              <a:t>Provost, F. and T. Faucett. ?? </a:t>
            </a:r>
            <a:r>
              <a:rPr lang="en-US" altLang="en-US" sz="1600" i="1" dirty="0" smtClean="0">
                <a:solidFill>
                  <a:srgbClr val="000000"/>
                </a:solidFill>
                <a:latin typeface="AGaramond"/>
                <a:ea typeface="ＭＳ Ｐゴシック" panose="020B0600070205080204" pitchFamily="34" charset="-128"/>
              </a:rPr>
              <a:t>Data Science for Business: What You Need to Know About Data Mining and Data-Analytic Thinking</a:t>
            </a:r>
          </a:p>
          <a:p>
            <a:pPr eaLnBrk="1" hangingPunct="1"/>
            <a:r>
              <a:rPr lang="en-US" altLang="en-US" sz="1600" dirty="0" smtClean="0">
                <a:solidFill>
                  <a:srgbClr val="000000"/>
                </a:solidFill>
                <a:latin typeface="AGaramond"/>
                <a:ea typeface="ＭＳ Ｐゴシック" panose="020B0600070205080204" pitchFamily="34" charset="-128"/>
              </a:rPr>
              <a:t>Stanton, J. 2013. </a:t>
            </a:r>
            <a:r>
              <a:rPr lang="en-US" altLang="en-US" sz="1600" i="1" dirty="0" smtClean="0">
                <a:solidFill>
                  <a:srgbClr val="000000"/>
                </a:solidFill>
                <a:latin typeface="AGaramond"/>
                <a:ea typeface="ＭＳ Ｐゴシック" panose="020B0600070205080204" pitchFamily="34" charset="-128"/>
              </a:rPr>
              <a:t>Introduction to Data Science, </a:t>
            </a:r>
            <a:r>
              <a:rPr lang="en-US" altLang="en-US" sz="1600" dirty="0" smtClean="0">
                <a:solidFill>
                  <a:srgbClr val="000000"/>
                </a:solidFill>
                <a:latin typeface="AGaramond"/>
                <a:ea typeface="ＭＳ Ｐゴシック" panose="020B0600070205080204" pitchFamily="34" charset="-128"/>
              </a:rPr>
              <a:t>v3., Syracuse University, Syracuse, NY</a:t>
            </a:r>
          </a:p>
          <a:p>
            <a:pPr eaLnBrk="1" hangingPunct="1"/>
            <a:r>
              <a:rPr lang="en-US" altLang="en-US" sz="1600" i="1" dirty="0" smtClean="0">
                <a:solidFill>
                  <a:srgbClr val="000000"/>
                </a:solidFill>
                <a:latin typeface="AGaramond"/>
                <a:ea typeface="ＭＳ Ｐゴシック" panose="020B0600070205080204" pitchFamily="34" charset="-128"/>
              </a:rPr>
              <a:t>Upton, G. J. G. 2017. Categorical Data Analysis By Example, </a:t>
            </a:r>
            <a:r>
              <a:rPr lang="en-US" altLang="en-US" sz="1600" dirty="0" smtClean="0">
                <a:solidFill>
                  <a:srgbClr val="000000"/>
                </a:solidFill>
                <a:latin typeface="AGaramond"/>
                <a:ea typeface="ＭＳ Ｐゴシック" panose="020B0600070205080204" pitchFamily="34" charset="-128"/>
              </a:rPr>
              <a:t>John Wiley &amp; Sons, New York</a:t>
            </a:r>
          </a:p>
          <a:p>
            <a:pPr eaLnBrk="1" hangingPunct="1"/>
            <a:r>
              <a:rPr lang="en-US" altLang="en-US" sz="1600" dirty="0" smtClean="0">
                <a:solidFill>
                  <a:srgbClr val="000000"/>
                </a:solidFill>
                <a:latin typeface="AGaramond"/>
                <a:ea typeface="ＭＳ Ｐゴシック" panose="020B0600070205080204" pitchFamily="34" charset="-128"/>
              </a:rPr>
              <a:t>Nate Silver, fivethirtyeight.com  </a:t>
            </a:r>
            <a:r>
              <a:rPr lang="en-US" altLang="en-US" sz="1600" dirty="0" smtClean="0">
                <a:solidFill>
                  <a:srgbClr val="000000"/>
                </a:solidFill>
                <a:latin typeface="AGaramond"/>
                <a:ea typeface="ＭＳ Ｐゴシック" panose="020B0600070205080204" pitchFamily="34" charset="-128"/>
                <a:sym typeface="Wingdings" panose="05000000000000000000" pitchFamily="2" charset="2"/>
              </a:rPr>
              <a:t> Take a look!!</a:t>
            </a:r>
            <a:endParaRPr lang="en-US" altLang="en-US" sz="1600" dirty="0" smtClean="0"/>
          </a:p>
          <a:p>
            <a:pPr eaLnBrk="1" hangingPunct="1"/>
            <a:endParaRPr lang="en-US" altLang="en-US" sz="1600" dirty="0" smtClean="0"/>
          </a:p>
        </p:txBody>
      </p:sp>
    </p:spTree>
    <p:extLst>
      <p:ext uri="{BB962C8B-B14F-4D97-AF65-F5344CB8AC3E}">
        <p14:creationId xmlns:p14="http://schemas.microsoft.com/office/powerpoint/2010/main" val="3803204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Projects</a:t>
            </a:r>
            <a:endParaRPr lang="en-US" dirty="0"/>
          </a:p>
        </p:txBody>
      </p:sp>
      <p:sp>
        <p:nvSpPr>
          <p:cNvPr id="3" name="Content Placeholder 2"/>
          <p:cNvSpPr>
            <a:spLocks noGrp="1"/>
          </p:cNvSpPr>
          <p:nvPr>
            <p:ph idx="1"/>
          </p:nvPr>
        </p:nvSpPr>
        <p:spPr/>
        <p:txBody>
          <a:bodyPr/>
          <a:lstStyle/>
          <a:p>
            <a:r>
              <a:rPr lang="en-US" dirty="0" smtClean="0"/>
              <a:t>You will be programming in R, an object-oriented programming language with thousands of contributed packages.</a:t>
            </a:r>
          </a:p>
          <a:p>
            <a:r>
              <a:rPr lang="en-US" dirty="0" smtClean="0"/>
              <a:t>Each project will use methods built into the R distribution as well as from various packages – most of which I will identify.</a:t>
            </a:r>
          </a:p>
          <a:p>
            <a:r>
              <a:rPr lang="en-US" dirty="0" smtClean="0"/>
              <a:t>You will have to write some original R code</a:t>
            </a:r>
          </a:p>
          <a:p>
            <a:r>
              <a:rPr lang="en-US" dirty="0" smtClean="0"/>
              <a:t>As upper level undergraduates/graduate students, you should be able to pick up the basics of R.</a:t>
            </a:r>
          </a:p>
          <a:p>
            <a:r>
              <a:rPr lang="en-US" dirty="0" smtClean="0"/>
              <a:t>There are numerous books on R in Reference Books on Blackboard.</a:t>
            </a:r>
            <a:endParaRPr lang="en-US" dirty="0"/>
          </a:p>
        </p:txBody>
      </p:sp>
      <p:sp>
        <p:nvSpPr>
          <p:cNvPr id="4" name="Date Placeholder 3"/>
          <p:cNvSpPr>
            <a:spLocks noGrp="1"/>
          </p:cNvSpPr>
          <p:nvPr>
            <p:ph type="dt" sz="half" idx="10"/>
          </p:nvPr>
        </p:nvSpPr>
        <p:spPr/>
        <p:txBody>
          <a:bodyPr/>
          <a:lstStyle/>
          <a:p>
            <a:pPr>
              <a:defRPr/>
            </a:pPr>
            <a:fld id="{42DE78E2-7625-4C39-9C59-8F956494C60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66</a:t>
            </a:fld>
            <a:endParaRPr lang="en-US" altLang="en-US" dirty="0"/>
          </a:p>
        </p:txBody>
      </p:sp>
    </p:spTree>
    <p:extLst>
      <p:ext uri="{BB962C8B-B14F-4D97-AF65-F5344CB8AC3E}">
        <p14:creationId xmlns:p14="http://schemas.microsoft.com/office/powerpoint/2010/main" val="2154745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8B62870-1FC8-4781-81AD-5DCB14754AF3}" type="datetime1">
              <a:rPr lang="en-US" altLang="en-US" sz="1400" smtClean="0"/>
              <a:t>5/16/2021</a:t>
            </a:fld>
            <a:endParaRPr lang="en-US" altLang="en-US" sz="1400" dirty="0" smtClean="0"/>
          </a:p>
        </p:txBody>
      </p:sp>
      <p:sp>
        <p:nvSpPr>
          <p:cNvPr id="2867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867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4C21C239-4D5D-4997-9246-496F0AFEB263}" type="slidenum">
              <a:rPr lang="en-US" altLang="en-US" sz="1400" smtClean="0"/>
              <a:pPr>
                <a:spcBef>
                  <a:spcPct val="0"/>
                </a:spcBef>
                <a:buFontTx/>
                <a:buNone/>
              </a:pPr>
              <a:t>67</a:t>
            </a:fld>
            <a:endParaRPr lang="en-US" altLang="en-US" sz="1400" dirty="0" smtClean="0"/>
          </a:p>
        </p:txBody>
      </p:sp>
      <p:sp>
        <p:nvSpPr>
          <p:cNvPr id="28677" name="Rectangle 2"/>
          <p:cNvSpPr>
            <a:spLocks noGrp="1" noChangeArrowheads="1"/>
          </p:cNvSpPr>
          <p:nvPr>
            <p:ph type="title"/>
          </p:nvPr>
        </p:nvSpPr>
        <p:spPr/>
        <p:txBody>
          <a:bodyPr/>
          <a:lstStyle/>
          <a:p>
            <a:pPr eaLnBrk="1" hangingPunct="1"/>
            <a:r>
              <a:rPr lang="en-US" altLang="en-US" dirty="0" smtClean="0"/>
              <a:t>The R Environment</a:t>
            </a:r>
          </a:p>
        </p:txBody>
      </p:sp>
      <p:sp>
        <p:nvSpPr>
          <p:cNvPr id="28678" name="Rectangle 3"/>
          <p:cNvSpPr>
            <a:spLocks noGrp="1" noChangeArrowheads="1"/>
          </p:cNvSpPr>
          <p:nvPr>
            <p:ph type="body" idx="1"/>
          </p:nvPr>
        </p:nvSpPr>
        <p:spPr/>
        <p:txBody>
          <a:bodyPr/>
          <a:lstStyle/>
          <a:p>
            <a:pPr eaLnBrk="1" hangingPunct="1"/>
            <a:r>
              <a:rPr lang="en-US" altLang="en-US" sz="2000" dirty="0" smtClean="0"/>
              <a:t>R is an integrated suite of software facilities for data manipulation, calculation and graphical display.</a:t>
            </a:r>
          </a:p>
          <a:p>
            <a:pPr eaLnBrk="1" hangingPunct="1"/>
            <a:r>
              <a:rPr lang="en-US" altLang="en-US" sz="2000" dirty="0" smtClean="0"/>
              <a:t>It includes:</a:t>
            </a:r>
          </a:p>
          <a:p>
            <a:pPr lvl="1" eaLnBrk="1" hangingPunct="1"/>
            <a:r>
              <a:rPr lang="en-US" altLang="en-US" sz="1800" dirty="0" smtClean="0"/>
              <a:t>an effective data handling and storage facility, </a:t>
            </a:r>
          </a:p>
          <a:p>
            <a:pPr lvl="1" eaLnBrk="1" hangingPunct="1"/>
            <a:r>
              <a:rPr lang="en-US" altLang="en-US" sz="1800" dirty="0" smtClean="0"/>
              <a:t>a suite of operators for calculations on arrays, in particular matrices, </a:t>
            </a:r>
          </a:p>
          <a:p>
            <a:pPr lvl="1" eaLnBrk="1" hangingPunct="1"/>
            <a:r>
              <a:rPr lang="en-US" altLang="en-US" sz="1800" dirty="0" smtClean="0"/>
              <a:t>a large, coherent, integrated collection of intermediate tools for data analysis, </a:t>
            </a:r>
          </a:p>
          <a:p>
            <a:pPr lvl="1" eaLnBrk="1" hangingPunct="1"/>
            <a:r>
              <a:rPr lang="en-US" altLang="en-US" sz="1800" dirty="0" smtClean="0"/>
              <a:t>graphical facilities for data analysis and display either on-screen or on hardcopy, and </a:t>
            </a:r>
          </a:p>
          <a:p>
            <a:pPr lvl="1" eaLnBrk="1" hangingPunct="1"/>
            <a:r>
              <a:rPr lang="en-US" altLang="en-US" sz="1800" dirty="0" smtClean="0"/>
              <a:t>a well-developed, simple and effective programming language which includes conditionals, loops, user-defined recursive functions and input and output facilities. </a:t>
            </a:r>
          </a:p>
          <a:p>
            <a:pPr eaLnBrk="1" hangingPunct="1"/>
            <a:r>
              <a:rPr lang="en-US" altLang="en-US" sz="2000" dirty="0" smtClean="0"/>
              <a:t>The term “environment” is intended to characterize it as a fully planned and coherent system, rather than an incremental accretion of very specific and inflexible tools, as is frequently the case with other data analysis software.</a:t>
            </a:r>
          </a:p>
        </p:txBody>
      </p:sp>
    </p:spTree>
    <p:extLst>
      <p:ext uri="{BB962C8B-B14F-4D97-AF65-F5344CB8AC3E}">
        <p14:creationId xmlns:p14="http://schemas.microsoft.com/office/powerpoint/2010/main" val="529069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81D5A06-2199-4AA8-891E-6ED0E9A6BD6E}" type="datetime1">
              <a:rPr lang="en-US" altLang="en-US" sz="1400" smtClean="0"/>
              <a:t>5/16/2021</a:t>
            </a:fld>
            <a:endParaRPr lang="en-US" altLang="en-US" sz="1400" dirty="0" smtClean="0"/>
          </a:p>
        </p:txBody>
      </p:sp>
      <p:sp>
        <p:nvSpPr>
          <p:cNvPr id="2969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970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F070646-F35F-43ED-95A0-F3F2C755F9B5}" type="slidenum">
              <a:rPr lang="en-US" altLang="en-US" sz="1400" smtClean="0"/>
              <a:pPr>
                <a:spcBef>
                  <a:spcPct val="0"/>
                </a:spcBef>
                <a:buFontTx/>
                <a:buNone/>
              </a:pPr>
              <a:t>68</a:t>
            </a:fld>
            <a:endParaRPr lang="en-US" altLang="en-US" sz="1400" dirty="0" smtClean="0"/>
          </a:p>
        </p:txBody>
      </p:sp>
      <p:sp>
        <p:nvSpPr>
          <p:cNvPr id="29701" name="Rectangle 2"/>
          <p:cNvSpPr>
            <a:spLocks noGrp="1" noChangeArrowheads="1"/>
          </p:cNvSpPr>
          <p:nvPr>
            <p:ph type="title"/>
          </p:nvPr>
        </p:nvSpPr>
        <p:spPr/>
        <p:txBody>
          <a:bodyPr/>
          <a:lstStyle/>
          <a:p>
            <a:pPr eaLnBrk="1" hangingPunct="1"/>
            <a:r>
              <a:rPr lang="en-US" altLang="en-US" dirty="0" smtClean="0"/>
              <a:t>R Packages</a:t>
            </a:r>
          </a:p>
        </p:txBody>
      </p:sp>
      <p:sp>
        <p:nvSpPr>
          <p:cNvPr id="29702" name="Rectangle 3"/>
          <p:cNvSpPr>
            <a:spLocks noGrp="1" noChangeArrowheads="1"/>
          </p:cNvSpPr>
          <p:nvPr>
            <p:ph type="body" idx="1"/>
          </p:nvPr>
        </p:nvSpPr>
        <p:spPr>
          <a:xfrm>
            <a:off x="457200" y="1066800"/>
            <a:ext cx="7696200" cy="5135563"/>
          </a:xfrm>
        </p:spPr>
        <p:txBody>
          <a:bodyPr/>
          <a:lstStyle/>
          <a:p>
            <a:pPr eaLnBrk="1" hangingPunct="1"/>
            <a:r>
              <a:rPr lang="en-US" altLang="en-US" dirty="0" smtClean="0"/>
              <a:t>There are lots and lots of them!!</a:t>
            </a:r>
          </a:p>
          <a:p>
            <a:pPr eaLnBrk="1" hangingPunct="1"/>
            <a:r>
              <a:rPr lang="en-US" altLang="en-US" dirty="0" smtClean="0"/>
              <a:t>Avoid the ones that are no longer supported!</a:t>
            </a:r>
          </a:p>
          <a:p>
            <a:pPr lvl="1" eaLnBrk="1" hangingPunct="1"/>
            <a:r>
              <a:rPr lang="en-US" altLang="en-US" dirty="0" smtClean="0"/>
              <a:t>Probably those that have not been updated in the past two years</a:t>
            </a:r>
          </a:p>
          <a:p>
            <a:pPr lvl="1" eaLnBrk="1" hangingPunct="1"/>
            <a:endParaRPr lang="en-US" altLang="en-US" dirty="0" smtClean="0"/>
          </a:p>
          <a:p>
            <a:pPr eaLnBrk="1" hangingPunct="1"/>
            <a:r>
              <a:rPr lang="en-US" altLang="en-US" dirty="0" smtClean="0"/>
              <a:t>Explore the packages that are available</a:t>
            </a:r>
          </a:p>
          <a:p>
            <a:pPr eaLnBrk="1" hangingPunct="1"/>
            <a:endParaRPr lang="en-US" altLang="en-US" dirty="0" smtClean="0"/>
          </a:p>
          <a:p>
            <a:pPr eaLnBrk="1" hangingPunct="1"/>
            <a:r>
              <a:rPr lang="en-US" altLang="en-US" dirty="0" smtClean="0"/>
              <a:t>Make use of as many packages as you can; it will simplify your working the class projects</a:t>
            </a:r>
          </a:p>
          <a:p>
            <a:pPr eaLnBrk="1" hangingPunct="1"/>
            <a:endParaRPr lang="en-US" altLang="en-US" dirty="0" smtClean="0"/>
          </a:p>
          <a:p>
            <a:pPr eaLnBrk="1" hangingPunct="1"/>
            <a:r>
              <a:rPr lang="en-US" altLang="en-US" dirty="0" smtClean="0"/>
              <a:t>When downloading an R package, </a:t>
            </a:r>
            <a:r>
              <a:rPr lang="en-US" altLang="en-US" u="sng" dirty="0" smtClean="0"/>
              <a:t>also download its .pdf file that describes how to use the package</a:t>
            </a:r>
            <a:r>
              <a:rPr lang="en-US" altLang="en-US" dirty="0" smtClean="0"/>
              <a:t>.</a:t>
            </a:r>
          </a:p>
        </p:txBody>
      </p:sp>
    </p:spTree>
    <p:extLst>
      <p:ext uri="{BB962C8B-B14F-4D97-AF65-F5344CB8AC3E}">
        <p14:creationId xmlns:p14="http://schemas.microsoft.com/office/powerpoint/2010/main" val="753524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5C400E5-9C97-43CA-9359-2DE4E9620163}" type="datetime1">
              <a:rPr lang="en-US" altLang="en-US" sz="1400" smtClean="0"/>
              <a:t>5/16/2021</a:t>
            </a:fld>
            <a:endParaRPr lang="en-US" altLang="en-US" sz="1400" dirty="0" smtClean="0"/>
          </a:p>
        </p:txBody>
      </p:sp>
      <p:sp>
        <p:nvSpPr>
          <p:cNvPr id="3072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072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E79DA17-D6A7-4CDB-B27D-770721075296}" type="slidenum">
              <a:rPr lang="en-US" altLang="en-US" sz="1400" smtClean="0"/>
              <a:pPr>
                <a:spcBef>
                  <a:spcPct val="0"/>
                </a:spcBef>
                <a:buFontTx/>
                <a:buNone/>
              </a:pPr>
              <a:t>69</a:t>
            </a:fld>
            <a:endParaRPr lang="en-US" altLang="en-US" sz="1400" dirty="0" smtClean="0"/>
          </a:p>
        </p:txBody>
      </p:sp>
      <p:sp>
        <p:nvSpPr>
          <p:cNvPr id="30725" name="Rectangle 2"/>
          <p:cNvSpPr>
            <a:spLocks noGrp="1" noChangeArrowheads="1"/>
          </p:cNvSpPr>
          <p:nvPr>
            <p:ph type="title"/>
          </p:nvPr>
        </p:nvSpPr>
        <p:spPr/>
        <p:txBody>
          <a:bodyPr/>
          <a:lstStyle/>
          <a:p>
            <a:pPr eaLnBrk="1" hangingPunct="1"/>
            <a:r>
              <a:rPr lang="en-US" altLang="en-US" dirty="0" smtClean="0"/>
              <a:t>RStudio</a:t>
            </a:r>
          </a:p>
        </p:txBody>
      </p:sp>
      <p:sp>
        <p:nvSpPr>
          <p:cNvPr id="30726" name="Rectangle 3"/>
          <p:cNvSpPr>
            <a:spLocks noGrp="1" noChangeArrowheads="1"/>
          </p:cNvSpPr>
          <p:nvPr>
            <p:ph type="body" idx="1"/>
          </p:nvPr>
        </p:nvSpPr>
        <p:spPr/>
        <p:txBody>
          <a:bodyPr/>
          <a:lstStyle/>
          <a:p>
            <a:pPr eaLnBrk="1" hangingPunct="1"/>
            <a:r>
              <a:rPr lang="en-US" altLang="en-US" dirty="0" smtClean="0"/>
              <a:t>Download RStudio: </a:t>
            </a:r>
            <a:r>
              <a:rPr lang="en-US" altLang="en-US" dirty="0" smtClean="0">
                <a:hlinkClick r:id="rId3"/>
              </a:rPr>
              <a:t>http://www.rstudio.com/products/rstudio/</a:t>
            </a:r>
            <a:endParaRPr lang="en-US" altLang="en-US" dirty="0" smtClean="0"/>
          </a:p>
          <a:p>
            <a:pPr eaLnBrk="1" hangingPunct="1"/>
            <a:endParaRPr lang="en-US" altLang="en-US" dirty="0" smtClean="0"/>
          </a:p>
          <a:p>
            <a:pPr eaLnBrk="1" hangingPunct="1"/>
            <a:r>
              <a:rPr lang="en-US" altLang="en-US" dirty="0" smtClean="0"/>
              <a:t>RStudio is an integrated development environment (IDE) for R.</a:t>
            </a:r>
          </a:p>
          <a:p>
            <a:pPr eaLnBrk="1" hangingPunct="1"/>
            <a:endParaRPr lang="en-US" altLang="en-US" dirty="0" smtClean="0"/>
          </a:p>
          <a:p>
            <a:pPr eaLnBrk="1" hangingPunct="1"/>
            <a:r>
              <a:rPr lang="en-US" altLang="en-US" dirty="0" smtClean="0"/>
              <a:t>It includes a console, syntax-highlighting editor that supports direct code execution, as well as tools for plotting, history, debugging and workspace management. </a:t>
            </a:r>
          </a:p>
        </p:txBody>
      </p:sp>
    </p:spTree>
    <p:extLst>
      <p:ext uri="{BB962C8B-B14F-4D97-AF65-F5344CB8AC3E}">
        <p14:creationId xmlns:p14="http://schemas.microsoft.com/office/powerpoint/2010/main" val="4026602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9BDDA42-72EB-4819-AD98-C4363092E27E}" type="datetime1">
              <a:rPr lang="en-US" altLang="en-US" sz="1400" smtClean="0"/>
              <a:t>5/16/2021</a:t>
            </a:fld>
            <a:endParaRPr lang="en-US" altLang="en-US" sz="1400" dirty="0" smtClean="0"/>
          </a:p>
        </p:txBody>
      </p:sp>
      <p:sp>
        <p:nvSpPr>
          <p:cNvPr id="7171" name="Footer Placeholder 4"/>
          <p:cNvSpPr>
            <a:spLocks noGrp="1"/>
          </p:cNvSpPr>
          <p:nvPr>
            <p:ph type="ftr" sz="quarter" idx="11"/>
          </p:nvPr>
        </p:nvSpPr>
        <p:spPr>
          <a:xfrm>
            <a:off x="2193925" y="6235700"/>
            <a:ext cx="4740275"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717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ECA6DC9-30F2-443F-83C5-37D5C69D5113}" type="slidenum">
              <a:rPr lang="en-US" altLang="en-US" sz="1400" smtClean="0"/>
              <a:pPr>
                <a:spcBef>
                  <a:spcPct val="0"/>
                </a:spcBef>
                <a:buFontTx/>
                <a:buNone/>
              </a:pPr>
              <a:t>7</a:t>
            </a:fld>
            <a:endParaRPr lang="en-US" altLang="en-US" sz="1400" dirty="0" smtClean="0"/>
          </a:p>
        </p:txBody>
      </p:sp>
      <p:sp>
        <p:nvSpPr>
          <p:cNvPr id="7173" name="Rectangle 2"/>
          <p:cNvSpPr>
            <a:spLocks noGrp="1" noChangeArrowheads="1"/>
          </p:cNvSpPr>
          <p:nvPr>
            <p:ph type="title"/>
          </p:nvPr>
        </p:nvSpPr>
        <p:spPr/>
        <p:txBody>
          <a:bodyPr/>
          <a:lstStyle/>
          <a:p>
            <a:pPr eaLnBrk="1" hangingPunct="1"/>
            <a:r>
              <a:rPr lang="en-US" altLang="en-US" dirty="0" smtClean="0"/>
              <a:t>What is Big Data?</a:t>
            </a:r>
          </a:p>
        </p:txBody>
      </p:sp>
      <p:sp>
        <p:nvSpPr>
          <p:cNvPr id="7174" name="Rectangle 4"/>
          <p:cNvSpPr>
            <a:spLocks noChangeArrowheads="1"/>
          </p:cNvSpPr>
          <p:nvPr/>
        </p:nvSpPr>
        <p:spPr bwMode="auto">
          <a:xfrm>
            <a:off x="990600" y="1066800"/>
            <a:ext cx="990600" cy="1524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600" dirty="0"/>
              <a:t>a,b,c,d,e</a:t>
            </a:r>
          </a:p>
          <a:p>
            <a:pPr eaLnBrk="1" hangingPunct="1">
              <a:spcBef>
                <a:spcPct val="0"/>
              </a:spcBef>
              <a:buFontTx/>
              <a:buNone/>
            </a:pPr>
            <a:r>
              <a:rPr lang="en-US" altLang="en-US" sz="1600" dirty="0"/>
              <a:t>….</a:t>
            </a:r>
          </a:p>
          <a:p>
            <a:pPr eaLnBrk="1" hangingPunct="1">
              <a:spcBef>
                <a:spcPct val="0"/>
              </a:spcBef>
              <a:buFontTx/>
              <a:buNone/>
            </a:pPr>
            <a:r>
              <a:rPr lang="en-US" altLang="en-US" sz="1600" dirty="0"/>
              <a:t>….</a:t>
            </a:r>
          </a:p>
          <a:p>
            <a:pPr eaLnBrk="1" hangingPunct="1">
              <a:spcBef>
                <a:spcPct val="0"/>
              </a:spcBef>
              <a:buFontTx/>
              <a:buNone/>
            </a:pPr>
            <a:r>
              <a:rPr lang="en-US" altLang="en-US" sz="1600" dirty="0"/>
              <a:t>v,w,x,y,z</a:t>
            </a:r>
          </a:p>
        </p:txBody>
      </p:sp>
      <p:sp>
        <p:nvSpPr>
          <p:cNvPr id="7175" name="Text Box 6"/>
          <p:cNvSpPr txBox="1">
            <a:spLocks noChangeArrowheads="1"/>
          </p:cNvSpPr>
          <p:nvPr/>
        </p:nvSpPr>
        <p:spPr bwMode="auto">
          <a:xfrm>
            <a:off x="2193925" y="1255713"/>
            <a:ext cx="57118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n-US" altLang="en-US" sz="1800" dirty="0"/>
              <a:t> Few attributes (&lt; 20 or so)</a:t>
            </a:r>
          </a:p>
          <a:p>
            <a:pPr eaLnBrk="1" hangingPunct="1">
              <a:spcBef>
                <a:spcPct val="0"/>
              </a:spcBef>
            </a:pPr>
            <a:r>
              <a:rPr lang="en-US" altLang="en-US" sz="1800" dirty="0"/>
              <a:t> Lots of records (tens to  hundreds of millions)</a:t>
            </a:r>
          </a:p>
          <a:p>
            <a:pPr eaLnBrk="1" hangingPunct="1">
              <a:spcBef>
                <a:spcPct val="0"/>
              </a:spcBef>
            </a:pPr>
            <a:r>
              <a:rPr lang="en-US" altLang="en-US" sz="1800" dirty="0"/>
              <a:t> Attributes may have a wide range of values</a:t>
            </a:r>
          </a:p>
          <a:p>
            <a:pPr eaLnBrk="1" hangingPunct="1">
              <a:spcBef>
                <a:spcPct val="0"/>
              </a:spcBef>
            </a:pPr>
            <a:r>
              <a:rPr lang="en-US" altLang="en-US" sz="1800" dirty="0"/>
              <a:t> Attributes often same type (numeric or alphanumeric)</a:t>
            </a:r>
          </a:p>
        </p:txBody>
      </p:sp>
      <p:sp>
        <p:nvSpPr>
          <p:cNvPr id="7176" name="Rectangle 7"/>
          <p:cNvSpPr>
            <a:spLocks noChangeArrowheads="1"/>
          </p:cNvSpPr>
          <p:nvPr/>
        </p:nvSpPr>
        <p:spPr bwMode="auto">
          <a:xfrm>
            <a:off x="533400" y="2971800"/>
            <a:ext cx="1905000" cy="990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600" dirty="0"/>
              <a:t>a,b,c,d,e,f,g,h,I,j,k…</a:t>
            </a:r>
          </a:p>
        </p:txBody>
      </p:sp>
      <p:sp>
        <p:nvSpPr>
          <p:cNvPr id="7177" name="Text Box 8"/>
          <p:cNvSpPr txBox="1">
            <a:spLocks noChangeArrowheads="1"/>
          </p:cNvSpPr>
          <p:nvPr/>
        </p:nvSpPr>
        <p:spPr bwMode="auto">
          <a:xfrm>
            <a:off x="2651125" y="2779713"/>
            <a:ext cx="5813425"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n-US" altLang="en-US" sz="1800" dirty="0"/>
              <a:t> Many attributes (hundreds to thousands)</a:t>
            </a:r>
          </a:p>
          <a:p>
            <a:pPr eaLnBrk="1" hangingPunct="1">
              <a:spcBef>
                <a:spcPct val="0"/>
              </a:spcBef>
            </a:pPr>
            <a:r>
              <a:rPr lang="en-US" altLang="en-US" sz="1800" dirty="0"/>
              <a:t> Many records (but not tens of millions)</a:t>
            </a:r>
          </a:p>
          <a:p>
            <a:pPr eaLnBrk="1" hangingPunct="1">
              <a:spcBef>
                <a:spcPct val="0"/>
              </a:spcBef>
            </a:pPr>
            <a:r>
              <a:rPr lang="en-US" altLang="en-US" sz="1800" dirty="0"/>
              <a:t> Attributes have mixed data types (possibly XML, RDF)</a:t>
            </a:r>
          </a:p>
          <a:p>
            <a:pPr eaLnBrk="1" hangingPunct="1">
              <a:spcBef>
                <a:spcPct val="0"/>
              </a:spcBef>
            </a:pPr>
            <a:r>
              <a:rPr lang="en-US" altLang="en-US" sz="1800" dirty="0"/>
              <a:t> Attributes have varying value ranges</a:t>
            </a:r>
          </a:p>
        </p:txBody>
      </p:sp>
      <p:sp>
        <p:nvSpPr>
          <p:cNvPr id="7178" name="Rectangle 9"/>
          <p:cNvSpPr>
            <a:spLocks noChangeArrowheads="1"/>
          </p:cNvSpPr>
          <p:nvPr/>
        </p:nvSpPr>
        <p:spPr bwMode="auto">
          <a:xfrm>
            <a:off x="533400" y="4267200"/>
            <a:ext cx="1905000" cy="175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600" dirty="0"/>
              <a:t>a,b,c,d,e,f,g,h,I,j,k…</a:t>
            </a:r>
          </a:p>
          <a:p>
            <a:pPr eaLnBrk="1" hangingPunct="1">
              <a:spcBef>
                <a:spcPct val="0"/>
              </a:spcBef>
              <a:buFontTx/>
              <a:buNone/>
            </a:pPr>
            <a:r>
              <a:rPr lang="en-US" altLang="en-US" sz="1600" dirty="0"/>
              <a:t>……</a:t>
            </a:r>
          </a:p>
          <a:p>
            <a:pPr eaLnBrk="1" hangingPunct="1">
              <a:spcBef>
                <a:spcPct val="0"/>
              </a:spcBef>
              <a:buFontTx/>
              <a:buNone/>
            </a:pPr>
            <a:r>
              <a:rPr lang="en-US" altLang="en-US" sz="1600" dirty="0"/>
              <a:t>……</a:t>
            </a:r>
          </a:p>
          <a:p>
            <a:pPr eaLnBrk="1" hangingPunct="1">
              <a:spcBef>
                <a:spcPct val="0"/>
              </a:spcBef>
              <a:buFontTx/>
              <a:buNone/>
            </a:pPr>
            <a:r>
              <a:rPr lang="en-US" altLang="en-US" sz="1600" dirty="0"/>
              <a:t>l,m,n,o,p,q,r,s,t,u,…</a:t>
            </a:r>
          </a:p>
        </p:txBody>
      </p:sp>
      <p:sp>
        <p:nvSpPr>
          <p:cNvPr id="7179" name="Text Box 10"/>
          <p:cNvSpPr txBox="1">
            <a:spLocks noChangeArrowheads="1"/>
          </p:cNvSpPr>
          <p:nvPr/>
        </p:nvSpPr>
        <p:spPr bwMode="auto">
          <a:xfrm>
            <a:off x="2667000" y="4343400"/>
            <a:ext cx="3616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pPr>
            <a:r>
              <a:rPr lang="en-US" altLang="en-US" sz="1800" dirty="0"/>
              <a:t> Some combination of the above </a:t>
            </a:r>
          </a:p>
          <a:p>
            <a:pPr eaLnBrk="1" hangingPunct="1">
              <a:spcBef>
                <a:spcPct val="0"/>
              </a:spcBef>
            </a:pPr>
            <a:r>
              <a:rPr lang="en-US" altLang="en-US" sz="1800" dirty="0"/>
              <a:t> Both large width and large depth</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t>What You Should Do This Week</a:t>
            </a:r>
          </a:p>
        </p:txBody>
      </p:sp>
      <p:sp>
        <p:nvSpPr>
          <p:cNvPr id="63491" name="Rectangle 3"/>
          <p:cNvSpPr>
            <a:spLocks noGrp="1" noChangeArrowheads="1"/>
          </p:cNvSpPr>
          <p:nvPr>
            <p:ph type="body" idx="1"/>
          </p:nvPr>
        </p:nvSpPr>
        <p:spPr/>
        <p:txBody>
          <a:bodyPr/>
          <a:lstStyle/>
          <a:p>
            <a:r>
              <a:rPr lang="en-US" altLang="en-US" dirty="0" smtClean="0"/>
              <a:t>Download R and install it on your machine</a:t>
            </a:r>
          </a:p>
          <a:p>
            <a:r>
              <a:rPr lang="en-US" altLang="en-US" dirty="0" smtClean="0"/>
              <a:t>Download Rstudio and install it on your machine</a:t>
            </a:r>
          </a:p>
          <a:p>
            <a:r>
              <a:rPr lang="en-US" altLang="en-US" dirty="0" smtClean="0"/>
              <a:t>Read some of the manuals on one of the CRAN mirrors</a:t>
            </a:r>
          </a:p>
          <a:p>
            <a:r>
              <a:rPr lang="en-US" altLang="en-US" dirty="0" smtClean="0"/>
              <a:t>Look at some of the R books on Blackboard</a:t>
            </a:r>
          </a:p>
          <a:p>
            <a:r>
              <a:rPr lang="en-US" altLang="en-US" dirty="0" smtClean="0"/>
              <a:t>Play with R:</a:t>
            </a:r>
          </a:p>
          <a:p>
            <a:pPr lvl="1"/>
            <a:r>
              <a:rPr lang="en-US" altLang="en-US" dirty="0" smtClean="0"/>
              <a:t>Run the demos</a:t>
            </a:r>
          </a:p>
          <a:p>
            <a:pPr lvl="1"/>
            <a:r>
              <a:rPr lang="en-US" altLang="en-US" dirty="0" smtClean="0"/>
              <a:t>Try the Examples</a:t>
            </a:r>
          </a:p>
          <a:p>
            <a:pPr lvl="1"/>
            <a:r>
              <a:rPr lang="en-US" altLang="en-US" dirty="0" smtClean="0"/>
              <a:t>Create some files of your own using a word processor</a:t>
            </a:r>
          </a:p>
          <a:p>
            <a:pPr lvl="1"/>
            <a:r>
              <a:rPr lang="en-US" altLang="en-US" dirty="0" smtClean="0"/>
              <a:t>Learn to read text files and look at the R functions to see how to pick lines apart</a:t>
            </a:r>
          </a:p>
          <a:p>
            <a:r>
              <a:rPr lang="en-US" altLang="en-US" dirty="0" smtClean="0"/>
              <a:t>Later This Week: I will tell you what is expected for the project.</a:t>
            </a:r>
          </a:p>
          <a:p>
            <a:pPr lvl="1"/>
            <a:r>
              <a:rPr lang="en-US" altLang="en-US" dirty="0" smtClean="0"/>
              <a:t>I won’t tell you now because I want you to learn about R</a:t>
            </a:r>
          </a:p>
        </p:txBody>
      </p:sp>
      <p:sp>
        <p:nvSpPr>
          <p:cNvPr id="63492"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874A789-3C5D-4F1E-9CB3-50E575BADFDF}" type="datetime1">
              <a:rPr lang="en-US" altLang="en-US" sz="1400" smtClean="0"/>
              <a:t>5/16/2021</a:t>
            </a:fld>
            <a:endParaRPr lang="en-US" altLang="en-US" sz="1400" dirty="0" smtClean="0"/>
          </a:p>
        </p:txBody>
      </p:sp>
      <p:sp>
        <p:nvSpPr>
          <p:cNvPr id="63493" name="Footer Placeholder 2"/>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63494" name="Slide Number Placeholder 3"/>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6F1CBA7-560D-414C-9312-4BACE00FC702}" type="slidenum">
              <a:rPr lang="en-US" altLang="en-US" sz="1400" smtClean="0"/>
              <a:pPr>
                <a:spcBef>
                  <a:spcPct val="0"/>
                </a:spcBef>
                <a:buFontTx/>
                <a:buNone/>
              </a:pPr>
              <a:t>70</a:t>
            </a:fld>
            <a:endParaRPr lang="en-US" altLang="en-US" sz="1400" dirty="0" smtClean="0"/>
          </a:p>
        </p:txBody>
      </p:sp>
    </p:spTree>
    <p:extLst>
      <p:ext uri="{BB962C8B-B14F-4D97-AF65-F5344CB8AC3E}">
        <p14:creationId xmlns:p14="http://schemas.microsoft.com/office/powerpoint/2010/main" val="18776717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Observations About R</a:t>
            </a:r>
          </a:p>
        </p:txBody>
      </p:sp>
      <p:sp>
        <p:nvSpPr>
          <p:cNvPr id="27651" name="Content Placeholder 2"/>
          <p:cNvSpPr>
            <a:spLocks noGrp="1"/>
          </p:cNvSpPr>
          <p:nvPr>
            <p:ph idx="1"/>
          </p:nvPr>
        </p:nvSpPr>
        <p:spPr/>
        <p:txBody>
          <a:bodyPr/>
          <a:lstStyle/>
          <a:p>
            <a:r>
              <a:rPr lang="en-US" altLang="en-US" b="1" dirty="0" smtClean="0"/>
              <a:t>R</a:t>
            </a:r>
            <a:r>
              <a:rPr lang="en-US" altLang="en-US" dirty="0" smtClean="0"/>
              <a:t> is a command line oriented program.</a:t>
            </a:r>
          </a:p>
          <a:p>
            <a:pPr lvl="1"/>
            <a:r>
              <a:rPr lang="en-US" altLang="en-US" dirty="0" smtClean="0"/>
              <a:t>You will make a lot of typing mistakes. </a:t>
            </a:r>
          </a:p>
          <a:p>
            <a:pPr lvl="1"/>
            <a:r>
              <a:rPr lang="en-US" altLang="en-US" dirty="0" smtClean="0"/>
              <a:t>Thus, use RStudio which provides a text editor</a:t>
            </a:r>
          </a:p>
          <a:p>
            <a:r>
              <a:rPr lang="en-US" altLang="en-US" dirty="0" smtClean="0"/>
              <a:t>Use the First() function to configure your environment upon startup.</a:t>
            </a:r>
          </a:p>
          <a:p>
            <a:r>
              <a:rPr lang="en-US" altLang="en-US" dirty="0" smtClean="0"/>
              <a:t>Use the initialization files:</a:t>
            </a:r>
          </a:p>
          <a:p>
            <a:pPr lvl="1"/>
            <a:r>
              <a:rPr lang="en-US" altLang="en-US" dirty="0" smtClean="0"/>
              <a:t>Put in .Rprofile for local configuration or Rprofile for global configuration.</a:t>
            </a:r>
          </a:p>
          <a:p>
            <a:r>
              <a:rPr lang="en-US" altLang="en-US" dirty="0" smtClean="0"/>
              <a:t>Setting/Getting working directory:</a:t>
            </a:r>
          </a:p>
          <a:p>
            <a:pPr lvl="1"/>
            <a:r>
              <a:rPr lang="en-US" altLang="en-US" dirty="0"/>
              <a:t>s</a:t>
            </a:r>
            <a:r>
              <a:rPr lang="en-US" altLang="en-US" dirty="0" smtClean="0"/>
              <a:t>etwd(“g:\\SHKDir”);</a:t>
            </a:r>
          </a:p>
          <a:p>
            <a:pPr lvl="1"/>
            <a:r>
              <a:rPr lang="en-US" altLang="en-US" dirty="0" smtClean="0"/>
              <a:t>getwd();</a:t>
            </a:r>
          </a:p>
        </p:txBody>
      </p:sp>
      <p:sp>
        <p:nvSpPr>
          <p:cNvPr id="2765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A078865-6F17-4162-AB5F-365C109B4637}" type="datetime1">
              <a:rPr lang="en-US" altLang="en-US" sz="1400" smtClean="0"/>
              <a:t>5/16/2021</a:t>
            </a:fld>
            <a:endParaRPr lang="en-US" altLang="en-US" sz="1400" dirty="0" smtClean="0"/>
          </a:p>
        </p:txBody>
      </p:sp>
      <p:sp>
        <p:nvSpPr>
          <p:cNvPr id="2765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765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34BA26E-8152-47E1-B32D-8DF401B47F72}" type="slidenum">
              <a:rPr lang="en-US" altLang="en-US" sz="1400" smtClean="0"/>
              <a:pPr>
                <a:spcBef>
                  <a:spcPct val="0"/>
                </a:spcBef>
                <a:buFontTx/>
                <a:buNone/>
              </a:pPr>
              <a:t>71</a:t>
            </a:fld>
            <a:endParaRPr lang="en-US" altLang="en-US" sz="1400" dirty="0" smtClean="0"/>
          </a:p>
        </p:txBody>
      </p:sp>
    </p:spTree>
    <p:extLst>
      <p:ext uri="{BB962C8B-B14F-4D97-AF65-F5344CB8AC3E}">
        <p14:creationId xmlns:p14="http://schemas.microsoft.com/office/powerpoint/2010/main" val="18872591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en-US" dirty="0" smtClean="0"/>
              <a:t>What You Should Do This Week</a:t>
            </a:r>
          </a:p>
        </p:txBody>
      </p:sp>
      <p:sp>
        <p:nvSpPr>
          <p:cNvPr id="59395" name="Rectangle 3"/>
          <p:cNvSpPr>
            <a:spLocks noGrp="1" noChangeArrowheads="1"/>
          </p:cNvSpPr>
          <p:nvPr>
            <p:ph type="body" idx="1"/>
          </p:nvPr>
        </p:nvSpPr>
        <p:spPr/>
        <p:txBody>
          <a:bodyPr/>
          <a:lstStyle/>
          <a:p>
            <a:r>
              <a:rPr lang="en-US" altLang="en-US" dirty="0" smtClean="0"/>
              <a:t>Download R and install it on your machine</a:t>
            </a:r>
          </a:p>
          <a:p>
            <a:r>
              <a:rPr lang="en-US" altLang="en-US" dirty="0" smtClean="0"/>
              <a:t>Download Rstudio and install it on your machine</a:t>
            </a:r>
          </a:p>
          <a:p>
            <a:r>
              <a:rPr lang="en-US" altLang="en-US" dirty="0" smtClean="0"/>
              <a:t>Read some of the manuals on one of the CRAN mirrors</a:t>
            </a:r>
          </a:p>
          <a:p>
            <a:r>
              <a:rPr lang="en-US" altLang="en-US" dirty="0" smtClean="0"/>
              <a:t>Play with R:</a:t>
            </a:r>
          </a:p>
          <a:p>
            <a:pPr lvl="1"/>
            <a:r>
              <a:rPr lang="en-US" altLang="en-US" dirty="0" smtClean="0"/>
              <a:t>Run the demos</a:t>
            </a:r>
          </a:p>
          <a:p>
            <a:pPr lvl="1"/>
            <a:r>
              <a:rPr lang="en-US" altLang="en-US" dirty="0" smtClean="0"/>
              <a:t>Try the Examples</a:t>
            </a:r>
          </a:p>
          <a:p>
            <a:pPr lvl="1"/>
            <a:r>
              <a:rPr lang="en-US" altLang="en-US" dirty="0" smtClean="0"/>
              <a:t>Create some files of your own using a word processor</a:t>
            </a:r>
          </a:p>
          <a:p>
            <a:pPr lvl="1"/>
            <a:r>
              <a:rPr lang="en-US" altLang="en-US" dirty="0" smtClean="0"/>
              <a:t>Learn to read text files and look at the R functions to see how to pick lines apart</a:t>
            </a:r>
          </a:p>
          <a:p>
            <a:pPr lvl="1"/>
            <a:r>
              <a:rPr lang="en-US" altLang="en-US" dirty="0" smtClean="0"/>
              <a:t>See the additional files on Blackboard</a:t>
            </a:r>
          </a:p>
          <a:p>
            <a:r>
              <a:rPr lang="en-US" altLang="en-US" dirty="0" smtClean="0"/>
              <a:t>Try some of the graph packages</a:t>
            </a:r>
          </a:p>
          <a:p>
            <a:r>
              <a:rPr lang="en-US" altLang="en-US" dirty="0" smtClean="0"/>
              <a:t>Lecture 2 will discuss graph analytics</a:t>
            </a:r>
          </a:p>
        </p:txBody>
      </p:sp>
      <p:sp>
        <p:nvSpPr>
          <p:cNvPr id="59396"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727DB37-1ECE-4137-BACC-F2243C6EE970}" type="datetime1">
              <a:rPr lang="en-US" altLang="en-US" sz="1400" smtClean="0"/>
              <a:t>5/16/2021</a:t>
            </a:fld>
            <a:endParaRPr lang="en-US" altLang="en-US" sz="1400" dirty="0" smtClean="0"/>
          </a:p>
        </p:txBody>
      </p:sp>
      <p:sp>
        <p:nvSpPr>
          <p:cNvPr id="59397" name="Footer Placeholder 2"/>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59398" name="Slide Number Placeholder 3"/>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9B6C458-2870-4F08-90A3-EE98E8FDB0DF}" type="slidenum">
              <a:rPr lang="en-US" altLang="en-US" sz="1400" smtClean="0"/>
              <a:pPr>
                <a:spcBef>
                  <a:spcPct val="0"/>
                </a:spcBef>
                <a:buFontTx/>
                <a:buNone/>
              </a:pPr>
              <a:t>72</a:t>
            </a:fld>
            <a:endParaRPr lang="en-US" altLang="en-US" sz="1400" dirty="0"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Data Science Might Be Important To You</a:t>
            </a:r>
            <a:endParaRPr lang="en-US" dirty="0"/>
          </a:p>
        </p:txBody>
      </p:sp>
      <p:sp>
        <p:nvSpPr>
          <p:cNvPr id="4" name="Date Placeholder 3"/>
          <p:cNvSpPr>
            <a:spLocks noGrp="1"/>
          </p:cNvSpPr>
          <p:nvPr>
            <p:ph type="dt" sz="half" idx="10"/>
          </p:nvPr>
        </p:nvSpPr>
        <p:spPr/>
        <p:txBody>
          <a:bodyPr/>
          <a:lstStyle/>
          <a:p>
            <a:pPr>
              <a:defRPr/>
            </a:pPr>
            <a:fld id="{42DE78E2-7625-4C39-9C59-8F956494C60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73</a:t>
            </a:fld>
            <a:endParaRPr lang="en-US" alt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914399"/>
            <a:ext cx="5562600" cy="5934075"/>
          </a:xfrm>
          <a:prstGeom prst="rect">
            <a:avLst/>
          </a:prstGeom>
        </p:spPr>
      </p:pic>
    </p:spTree>
    <p:extLst>
      <p:ext uri="{BB962C8B-B14F-4D97-AF65-F5344CB8AC3E}">
        <p14:creationId xmlns:p14="http://schemas.microsoft.com/office/powerpoint/2010/main" val="13090251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Data Science Might Be Important To You</a:t>
            </a:r>
          </a:p>
        </p:txBody>
      </p:sp>
      <p:sp>
        <p:nvSpPr>
          <p:cNvPr id="4" name="Date Placeholder 3"/>
          <p:cNvSpPr>
            <a:spLocks noGrp="1"/>
          </p:cNvSpPr>
          <p:nvPr>
            <p:ph type="dt" sz="half" idx="10"/>
          </p:nvPr>
        </p:nvSpPr>
        <p:spPr/>
        <p:txBody>
          <a:bodyPr/>
          <a:lstStyle/>
          <a:p>
            <a:pPr>
              <a:defRPr/>
            </a:pPr>
            <a:fld id="{42DE78E2-7625-4C39-9C59-8F956494C603}" type="datetime1">
              <a:rPr lang="en-US" altLang="en-US" smtClean="0"/>
              <a:t>5/16/2021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fld id="{4F90F66B-78B6-4F78-9BFF-DDA9B970621A}" type="slidenum">
              <a:rPr lang="en-US" altLang="en-US" smtClean="0"/>
              <a:pPr>
                <a:defRPr/>
              </a:pPr>
              <a:t>74</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990600"/>
            <a:ext cx="7252715" cy="4967614"/>
          </a:xfrm>
          <a:prstGeom prst="rect">
            <a:avLst/>
          </a:prstGeom>
        </p:spPr>
      </p:pic>
    </p:spTree>
    <p:extLst>
      <p:ext uri="{BB962C8B-B14F-4D97-AF65-F5344CB8AC3E}">
        <p14:creationId xmlns:p14="http://schemas.microsoft.com/office/powerpoint/2010/main" val="2111724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endParaRPr lang="en-US" altLang="en-US" dirty="0" smtClean="0"/>
          </a:p>
        </p:txBody>
      </p:sp>
      <p:sp>
        <p:nvSpPr>
          <p:cNvPr id="60419" name="Content Placeholder 2"/>
          <p:cNvSpPr>
            <a:spLocks noGrp="1"/>
          </p:cNvSpPr>
          <p:nvPr>
            <p:ph idx="1"/>
          </p:nvPr>
        </p:nvSpPr>
        <p:spPr/>
        <p:txBody>
          <a:bodyPr/>
          <a:lstStyle/>
          <a:p>
            <a:pPr marL="0" indent="0" algn="ctr">
              <a:buFontTx/>
              <a:buNone/>
            </a:pPr>
            <a:endParaRPr lang="en-US" altLang="en-US" dirty="0" smtClean="0"/>
          </a:p>
          <a:p>
            <a:pPr marL="0" indent="0" algn="ctr">
              <a:buFontTx/>
              <a:buNone/>
            </a:pPr>
            <a:endParaRPr lang="en-US" altLang="en-US" dirty="0" smtClean="0"/>
          </a:p>
          <a:p>
            <a:pPr marL="0" indent="0" algn="ctr">
              <a:buFontTx/>
              <a:buNone/>
            </a:pPr>
            <a:endParaRPr lang="en-US" altLang="en-US" dirty="0" smtClean="0"/>
          </a:p>
          <a:p>
            <a:pPr marL="0" indent="0" algn="ctr">
              <a:buFontTx/>
              <a:buNone/>
            </a:pPr>
            <a:endParaRPr lang="en-US" altLang="en-US" dirty="0" smtClean="0"/>
          </a:p>
          <a:p>
            <a:pPr marL="0" indent="0" algn="ctr">
              <a:buFontTx/>
              <a:buNone/>
            </a:pPr>
            <a:endParaRPr lang="en-US" altLang="en-US" dirty="0" smtClean="0"/>
          </a:p>
          <a:p>
            <a:pPr marL="0" indent="0" algn="ctr">
              <a:buFontTx/>
              <a:buNone/>
            </a:pPr>
            <a:r>
              <a:rPr lang="en-US" altLang="en-US" sz="2800" b="1" dirty="0" smtClean="0"/>
              <a:t>Additional Material</a:t>
            </a:r>
          </a:p>
        </p:txBody>
      </p:sp>
      <p:sp>
        <p:nvSpPr>
          <p:cNvPr id="6042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54F4358-08E3-4A8E-AB32-62BC87F330DB}" type="datetime1">
              <a:rPr lang="en-US" altLang="en-US" sz="1400" smtClean="0"/>
              <a:t>5/16/2021</a:t>
            </a:fld>
            <a:endParaRPr lang="en-US" altLang="en-US" sz="1400" dirty="0" smtClean="0"/>
          </a:p>
        </p:txBody>
      </p:sp>
      <p:sp>
        <p:nvSpPr>
          <p:cNvPr id="6042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042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B881665-6F9A-4475-B1E8-5D5A657DB4CD}" type="slidenum">
              <a:rPr lang="en-US" altLang="en-US" sz="1400" smtClean="0"/>
              <a:pPr>
                <a:spcBef>
                  <a:spcPct val="0"/>
                </a:spcBef>
                <a:buFontTx/>
                <a:buNone/>
              </a:pPr>
              <a:t>75</a:t>
            </a:fld>
            <a:endParaRPr lang="en-US" altLang="en-US" sz="1400" dirty="0"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B048D01-70D3-4B59-A417-05C4B07E8FD9}" type="datetime1">
              <a:rPr lang="en-US" altLang="en-US" sz="1400" smtClean="0"/>
              <a:t>5/16/2021</a:t>
            </a:fld>
            <a:endParaRPr lang="en-US" altLang="en-US" sz="1400" dirty="0" smtClean="0"/>
          </a:p>
        </p:txBody>
      </p:sp>
      <p:sp>
        <p:nvSpPr>
          <p:cNvPr id="6144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144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374AFDA-8C98-4024-AB86-794AFAFCBDCE}" type="slidenum">
              <a:rPr lang="en-US" altLang="en-US" sz="1400" smtClean="0"/>
              <a:pPr>
                <a:spcBef>
                  <a:spcPct val="0"/>
                </a:spcBef>
                <a:buFontTx/>
                <a:buNone/>
              </a:pPr>
              <a:t>76</a:t>
            </a:fld>
            <a:endParaRPr lang="en-US" altLang="en-US" sz="1400" dirty="0" smtClean="0"/>
          </a:p>
        </p:txBody>
      </p:sp>
      <p:sp>
        <p:nvSpPr>
          <p:cNvPr id="61445" name="Rectangle 2"/>
          <p:cNvSpPr>
            <a:spLocks noGrp="1" noChangeArrowheads="1"/>
          </p:cNvSpPr>
          <p:nvPr>
            <p:ph type="title"/>
          </p:nvPr>
        </p:nvSpPr>
        <p:spPr/>
        <p:txBody>
          <a:bodyPr/>
          <a:lstStyle/>
          <a:p>
            <a:pPr eaLnBrk="1" hangingPunct="1"/>
            <a:r>
              <a:rPr lang="en-US" altLang="en-US" dirty="0" smtClean="0"/>
              <a:t>References</a:t>
            </a:r>
          </a:p>
        </p:txBody>
      </p:sp>
      <p:sp>
        <p:nvSpPr>
          <p:cNvPr id="61446" name="Rectangle 3"/>
          <p:cNvSpPr>
            <a:spLocks noGrp="1" noChangeArrowheads="1"/>
          </p:cNvSpPr>
          <p:nvPr>
            <p:ph type="body" idx="1"/>
          </p:nvPr>
        </p:nvSpPr>
        <p:spPr/>
        <p:txBody>
          <a:bodyPr/>
          <a:lstStyle/>
          <a:p>
            <a:pPr eaLnBrk="1" hangingPunct="1"/>
            <a:r>
              <a:rPr lang="en-US" altLang="en-US" sz="1800" dirty="0" smtClean="0"/>
              <a:t>Borne, K. 2013. Statistical truiisms in the Age of Big Data, retrieved December 2013 from </a:t>
            </a:r>
            <a:r>
              <a:rPr lang="en-US" altLang="ja-JP" sz="1800" dirty="0" smtClean="0">
                <a:ea typeface="ＭＳ Ｐゴシック" panose="020B0600070205080204" pitchFamily="34" charset="-128"/>
                <a:hlinkClick r:id="rId3"/>
              </a:rPr>
              <a:t>http://www.statisticsviews.com/details/feature/4911381/Statistical-Truisms-in-the-Age-of-Big-Data.html</a:t>
            </a:r>
            <a:r>
              <a:rPr lang="en-US" altLang="ja-JP" sz="1800" dirty="0" smtClean="0">
                <a:ea typeface="ＭＳ Ｐゴシック" panose="020B0600070205080204" pitchFamily="34" charset="-128"/>
              </a:rPr>
              <a:t> </a:t>
            </a:r>
            <a:endParaRPr lang="en-US" altLang="en-US" sz="1800" dirty="0" smtClean="0"/>
          </a:p>
          <a:p>
            <a:pPr eaLnBrk="1" hangingPunct="1"/>
            <a:r>
              <a:rPr lang="en-US" altLang="en-US" sz="1800" dirty="0" smtClean="0"/>
              <a:t>Heuer, R.J., Jr. 1999. </a:t>
            </a:r>
            <a:r>
              <a:rPr lang="en-US" altLang="en-US" sz="1800" i="1" dirty="0" smtClean="0"/>
              <a:t>Psychology of Intelligence Analysis</a:t>
            </a:r>
            <a:r>
              <a:rPr lang="en-US" altLang="en-US" sz="1800" dirty="0" smtClean="0"/>
              <a:t>, Center for the Study of Intelligence, Central Intelligence Agency, Washington, D.C.</a:t>
            </a:r>
          </a:p>
          <a:p>
            <a:pPr eaLnBrk="1" hangingPunct="1"/>
            <a:r>
              <a:rPr lang="en-US" altLang="en-US" sz="1800" dirty="0" smtClean="0">
                <a:solidFill>
                  <a:srgbClr val="000000"/>
                </a:solidFill>
                <a:latin typeface="AGaramond"/>
                <a:ea typeface="ＭＳ Ｐゴシック" panose="020B0600070205080204" pitchFamily="34" charset="-128"/>
              </a:rPr>
              <a:t>Provost, F. and T. Faucett. ?? </a:t>
            </a:r>
            <a:r>
              <a:rPr lang="en-US" altLang="en-US" sz="1800" i="1" dirty="0" smtClean="0">
                <a:solidFill>
                  <a:srgbClr val="000000"/>
                </a:solidFill>
                <a:latin typeface="AGaramond"/>
                <a:ea typeface="ＭＳ Ｐゴシック" panose="020B0600070205080204" pitchFamily="34" charset="-128"/>
              </a:rPr>
              <a:t>Data Science for Business: What You Need to Know About Data Mining and Data-Analytic Thinking</a:t>
            </a:r>
          </a:p>
          <a:p>
            <a:pPr eaLnBrk="1" hangingPunct="1"/>
            <a:r>
              <a:rPr lang="en-US" altLang="en-US" sz="1800" i="1" dirty="0" smtClean="0">
                <a:solidFill>
                  <a:srgbClr val="000000"/>
                </a:solidFill>
                <a:latin typeface="AGaramond"/>
                <a:ea typeface="ＭＳ Ｐゴシック" panose="020B0600070205080204" pitchFamily="34" charset="-128"/>
              </a:rPr>
              <a:t>Stanton, J. 2013. Introduction to Data Science, v3., Syracuse University, Syracuse, NY</a:t>
            </a:r>
            <a:endParaRPr lang="en-US" altLang="en-US" sz="1800" i="1" dirty="0" smtClean="0"/>
          </a:p>
          <a:p>
            <a:pPr eaLnBrk="1" hangingPunct="1"/>
            <a:endParaRPr lang="en-US" altLang="en-US" sz="1600" dirty="0"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dirty="0" smtClean="0"/>
              <a:t>Ten Principles of Analytics</a:t>
            </a:r>
          </a:p>
        </p:txBody>
      </p:sp>
      <p:sp>
        <p:nvSpPr>
          <p:cNvPr id="62467" name="Content Placeholder 2"/>
          <p:cNvSpPr>
            <a:spLocks noGrp="1"/>
          </p:cNvSpPr>
          <p:nvPr>
            <p:ph idx="1"/>
          </p:nvPr>
        </p:nvSpPr>
        <p:spPr/>
        <p:txBody>
          <a:bodyPr/>
          <a:lstStyle/>
          <a:p>
            <a:pPr marL="457200" indent="-457200">
              <a:buFontTx/>
              <a:buAutoNum type="arabicPeriod"/>
            </a:pPr>
            <a:r>
              <a:rPr lang="en-US" altLang="en-US" sz="2000" dirty="0" smtClean="0"/>
              <a:t>Visual + Interactive:</a:t>
            </a:r>
          </a:p>
          <a:p>
            <a:pPr lvl="1" indent="-342900"/>
            <a:r>
              <a:rPr lang="en-US" altLang="en-US" sz="1600" dirty="0" smtClean="0"/>
              <a:t>Be able to quickly view and manipulate data</a:t>
            </a:r>
          </a:p>
          <a:p>
            <a:pPr lvl="1" indent="-342900"/>
            <a:r>
              <a:rPr lang="en-US" altLang="en-US" sz="1600" dirty="0" smtClean="0"/>
              <a:t>Invoke tools as understanding evolves</a:t>
            </a:r>
          </a:p>
          <a:p>
            <a:pPr lvl="1" indent="-342900"/>
            <a:endParaRPr lang="en-US" altLang="en-US" dirty="0" smtClean="0"/>
          </a:p>
          <a:p>
            <a:pPr marL="457200" indent="-457200">
              <a:buFontTx/>
              <a:buAutoNum type="arabicPeriod"/>
            </a:pPr>
            <a:r>
              <a:rPr lang="en-US" altLang="en-US" sz="2000" dirty="0" smtClean="0"/>
              <a:t>Zero Code:</a:t>
            </a:r>
          </a:p>
          <a:p>
            <a:pPr lvl="1" indent="-342900"/>
            <a:r>
              <a:rPr lang="en-US" altLang="en-US" sz="1600" dirty="0" smtClean="0"/>
              <a:t>Tools should be designed for business or operations users</a:t>
            </a:r>
          </a:p>
          <a:p>
            <a:pPr lvl="1" indent="-342900"/>
            <a:r>
              <a:rPr lang="en-US" altLang="en-US" sz="1600" dirty="0" smtClean="0"/>
              <a:t>Require no programming (or even knowledge of it)</a:t>
            </a:r>
          </a:p>
          <a:p>
            <a:pPr lvl="1" indent="-342900"/>
            <a:r>
              <a:rPr lang="en-US" altLang="en-US" sz="1600" dirty="0" smtClean="0"/>
              <a:t>Tools should provide a lot of capabilities</a:t>
            </a:r>
          </a:p>
          <a:p>
            <a:pPr lvl="1" indent="-342900"/>
            <a:endParaRPr lang="en-US" altLang="en-US" dirty="0" smtClean="0"/>
          </a:p>
          <a:p>
            <a:pPr marL="457200" indent="-457200">
              <a:buFontTx/>
              <a:buAutoNum type="arabicPeriod"/>
            </a:pPr>
            <a:r>
              <a:rPr lang="en-US" altLang="en-US" sz="2000" dirty="0" smtClean="0"/>
              <a:t>Easy to Use (Actually!)</a:t>
            </a:r>
          </a:p>
          <a:p>
            <a:pPr lvl="1" indent="-342900"/>
            <a:r>
              <a:rPr lang="en-US" altLang="en-US" sz="1600" dirty="0" smtClean="0"/>
              <a:t>The interface must be understandable</a:t>
            </a:r>
          </a:p>
          <a:p>
            <a:pPr lvl="1" indent="-342900"/>
            <a:r>
              <a:rPr lang="en-US" altLang="en-US" sz="1600" dirty="0" smtClean="0"/>
              <a:t>GUIs are sometimes much harder to use than command lines if you don’t understand what is going to happen hen you click on something</a:t>
            </a:r>
          </a:p>
          <a:p>
            <a:pPr lvl="1" indent="-342900"/>
            <a:r>
              <a:rPr lang="en-US" altLang="en-US" sz="1600" dirty="0" smtClean="0"/>
              <a:t>Need to understand what it means when you type a value into a field</a:t>
            </a:r>
          </a:p>
          <a:p>
            <a:pPr lvl="1" indent="-342900"/>
            <a:r>
              <a:rPr lang="en-US" altLang="en-US" sz="1600" dirty="0" smtClean="0"/>
              <a:t>Develop tools for the least common denominator: Homer Simpson</a:t>
            </a:r>
          </a:p>
          <a:p>
            <a:pPr lvl="1" indent="-342900"/>
            <a:endParaRPr lang="en-US" altLang="en-US" dirty="0" smtClean="0"/>
          </a:p>
        </p:txBody>
      </p:sp>
      <p:sp>
        <p:nvSpPr>
          <p:cNvPr id="6246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D28A4C4-7602-4E3A-86C1-1A4B04E95956}" type="slidenum">
              <a:rPr lang="en-US" altLang="en-US" sz="1400" smtClean="0"/>
              <a:pPr>
                <a:spcBef>
                  <a:spcPct val="0"/>
                </a:spcBef>
                <a:buFontTx/>
                <a:buNone/>
              </a:pPr>
              <a:t>77</a:t>
            </a:fld>
            <a:endParaRPr lang="en-US" altLang="en-US" sz="1400" dirty="0" smtClean="0"/>
          </a:p>
        </p:txBody>
      </p:sp>
      <p:sp>
        <p:nvSpPr>
          <p:cNvPr id="62469"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F04D0A2-B3B1-43E1-A915-38EA924E23E1}" type="datetime1">
              <a:rPr lang="en-US" altLang="en-US" sz="1400" smtClean="0"/>
              <a:t>5/16/2021</a:t>
            </a:fld>
            <a:endParaRPr lang="en-US" altLang="en-US" sz="1400" dirty="0" smtClean="0"/>
          </a:p>
        </p:txBody>
      </p:sp>
      <p:sp>
        <p:nvSpPr>
          <p:cNvPr id="62470" name="Footer Placeholder 2"/>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smtClean="0"/>
              <a:t>Ten Principles of Analytics</a:t>
            </a:r>
          </a:p>
        </p:txBody>
      </p:sp>
      <p:sp>
        <p:nvSpPr>
          <p:cNvPr id="3" name="Content Placeholder 2"/>
          <p:cNvSpPr>
            <a:spLocks noGrp="1"/>
          </p:cNvSpPr>
          <p:nvPr>
            <p:ph idx="1"/>
          </p:nvPr>
        </p:nvSpPr>
        <p:spPr/>
        <p:txBody>
          <a:bodyPr/>
          <a:lstStyle/>
          <a:p>
            <a:pPr marL="457200" indent="-457200">
              <a:buFontTx/>
              <a:buAutoNum type="arabicPeriod" startAt="4"/>
              <a:defRPr/>
            </a:pPr>
            <a:r>
              <a:rPr lang="en-US" sz="2000" dirty="0" smtClean="0"/>
              <a:t>Fast:</a:t>
            </a:r>
          </a:p>
          <a:p>
            <a:pPr lvl="1">
              <a:defRPr/>
            </a:pPr>
            <a:r>
              <a:rPr lang="en-US" sz="1600" dirty="0" smtClean="0"/>
              <a:t>A relative term, but you will know it when you see it</a:t>
            </a:r>
          </a:p>
          <a:p>
            <a:pPr lvl="1">
              <a:defRPr/>
            </a:pPr>
            <a:r>
              <a:rPr lang="en-US" sz="1600" dirty="0" smtClean="0"/>
              <a:t>Generally, results must be returned within the attention span of the user.</a:t>
            </a:r>
          </a:p>
          <a:p>
            <a:pPr lvl="1">
              <a:defRPr/>
            </a:pPr>
            <a:r>
              <a:rPr lang="en-US" sz="1600" dirty="0" smtClean="0"/>
              <a:t>Cycle time versus response time</a:t>
            </a:r>
          </a:p>
          <a:p>
            <a:pPr lvl="1">
              <a:defRPr/>
            </a:pPr>
            <a:endParaRPr lang="en-US" sz="1600" dirty="0" smtClean="0"/>
          </a:p>
          <a:p>
            <a:pPr marL="457200" indent="-457200">
              <a:buFontTx/>
              <a:buNone/>
              <a:defRPr/>
            </a:pPr>
            <a:r>
              <a:rPr lang="en-US" dirty="0" smtClean="0"/>
              <a:t>5.	</a:t>
            </a:r>
            <a:r>
              <a:rPr lang="en-US" sz="2000" dirty="0" smtClean="0"/>
              <a:t>Disposable/Persistent:</a:t>
            </a:r>
          </a:p>
          <a:p>
            <a:pPr lvl="1">
              <a:defRPr/>
            </a:pPr>
            <a:r>
              <a:rPr lang="en-US" sz="1600" dirty="0" smtClean="0"/>
              <a:t>Some analytics are performed only once; some may be repeated</a:t>
            </a:r>
          </a:p>
          <a:p>
            <a:pPr lvl="1">
              <a:defRPr/>
            </a:pPr>
            <a:r>
              <a:rPr lang="en-US" sz="1600" dirty="0" smtClean="0"/>
              <a:t>Be able to conceive of and execute analysis quickly, and dispose of the results when no longer needed.</a:t>
            </a:r>
          </a:p>
          <a:p>
            <a:pPr>
              <a:defRPr/>
            </a:pPr>
            <a:endParaRPr lang="en-US" dirty="0"/>
          </a:p>
          <a:p>
            <a:pPr marL="457200" indent="-457200">
              <a:buFontTx/>
              <a:buAutoNum type="arabicPeriod" startAt="6"/>
              <a:defRPr/>
            </a:pPr>
            <a:r>
              <a:rPr lang="en-US" sz="2000" dirty="0" smtClean="0"/>
              <a:t>Collaborative:</a:t>
            </a:r>
          </a:p>
          <a:p>
            <a:pPr lvl="1">
              <a:defRPr/>
            </a:pPr>
            <a:r>
              <a:rPr lang="en-US" sz="1600" dirty="0" smtClean="0"/>
              <a:t>Analysis is often a collaborative process, requiring results to be shared among a group of users</a:t>
            </a:r>
          </a:p>
          <a:p>
            <a:pPr lvl="1">
              <a:defRPr/>
            </a:pPr>
            <a:r>
              <a:rPr lang="en-US" sz="1600" dirty="0" smtClean="0"/>
              <a:t>What may be important is to just the results, but the steps</a:t>
            </a:r>
          </a:p>
          <a:p>
            <a:pPr marL="457200" lvl="1" indent="0">
              <a:buFontTx/>
              <a:buNone/>
              <a:defRPr/>
            </a:pPr>
            <a:r>
              <a:rPr lang="en-US" sz="1600" dirty="0" smtClean="0"/>
              <a:t>     to get there</a:t>
            </a:r>
          </a:p>
          <a:p>
            <a:pPr marL="0" indent="0">
              <a:buFontTx/>
              <a:buNone/>
              <a:defRPr/>
            </a:pPr>
            <a:r>
              <a:rPr lang="en-US" dirty="0"/>
              <a:t>	</a:t>
            </a:r>
            <a:endParaRPr lang="en-US" dirty="0" smtClean="0"/>
          </a:p>
          <a:p>
            <a:pPr lvl="1">
              <a:defRPr/>
            </a:pPr>
            <a:endParaRPr lang="en-US" dirty="0"/>
          </a:p>
        </p:txBody>
      </p:sp>
      <p:sp>
        <p:nvSpPr>
          <p:cNvPr id="6349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2B19621-2D67-4BB0-AAA5-5FE6FD255672}" type="slidenum">
              <a:rPr lang="en-US" altLang="en-US" sz="1400" smtClean="0"/>
              <a:pPr>
                <a:spcBef>
                  <a:spcPct val="0"/>
                </a:spcBef>
                <a:buFontTx/>
                <a:buNone/>
              </a:pPr>
              <a:t>78</a:t>
            </a:fld>
            <a:endParaRPr lang="en-US" altLang="en-US" sz="1400" dirty="0" smtClean="0"/>
          </a:p>
        </p:txBody>
      </p:sp>
      <p:sp>
        <p:nvSpPr>
          <p:cNvPr id="63493"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74418C1-48BF-4DBB-ACB6-299E215784E4}" type="datetime1">
              <a:rPr lang="en-US" altLang="en-US" sz="1400" smtClean="0"/>
              <a:t>5/16/2021</a:t>
            </a:fld>
            <a:endParaRPr lang="en-US" altLang="en-US" sz="1400" dirty="0" smtClean="0"/>
          </a:p>
        </p:txBody>
      </p:sp>
      <p:sp>
        <p:nvSpPr>
          <p:cNvPr id="63494"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Ten Principles of Analytics</a:t>
            </a:r>
          </a:p>
        </p:txBody>
      </p:sp>
      <p:sp>
        <p:nvSpPr>
          <p:cNvPr id="3" name="Content Placeholder 2"/>
          <p:cNvSpPr>
            <a:spLocks noGrp="1"/>
          </p:cNvSpPr>
          <p:nvPr>
            <p:ph idx="1"/>
          </p:nvPr>
        </p:nvSpPr>
        <p:spPr/>
        <p:txBody>
          <a:bodyPr/>
          <a:lstStyle/>
          <a:p>
            <a:pPr marL="457200" indent="-457200">
              <a:buFontTx/>
              <a:buAutoNum type="arabicPeriod" startAt="7"/>
              <a:defRPr/>
            </a:pPr>
            <a:r>
              <a:rPr lang="en-US" sz="2000" dirty="0" smtClean="0"/>
              <a:t>Conceptually Sound:</a:t>
            </a:r>
          </a:p>
          <a:p>
            <a:pPr marL="857250" lvl="1" indent="-457200">
              <a:defRPr/>
            </a:pPr>
            <a:r>
              <a:rPr lang="en-US" sz="1600" dirty="0" smtClean="0"/>
              <a:t>Interactive analysis of data must be based on a sound set of relationships between the tools used to process the data</a:t>
            </a:r>
          </a:p>
          <a:p>
            <a:pPr marL="857250" lvl="1" indent="-457200">
              <a:defRPr/>
            </a:pPr>
            <a:r>
              <a:rPr lang="en-US" sz="1600" dirty="0" smtClean="0"/>
              <a:t>Hide the data models and storage requirements from the user</a:t>
            </a:r>
          </a:p>
          <a:p>
            <a:pPr marL="400050" lvl="1" indent="0">
              <a:buFontTx/>
              <a:buNone/>
              <a:defRPr/>
            </a:pPr>
            <a:endParaRPr lang="en-US" dirty="0"/>
          </a:p>
          <a:p>
            <a:pPr marL="457200" indent="-457200">
              <a:buFontTx/>
              <a:buAutoNum type="arabicPeriod" startAt="7"/>
              <a:defRPr/>
            </a:pPr>
            <a:r>
              <a:rPr lang="en-US" sz="2000" dirty="0" smtClean="0"/>
              <a:t>Depth:</a:t>
            </a:r>
          </a:p>
          <a:p>
            <a:pPr marL="857250" lvl="2" indent="-457200">
              <a:defRPr/>
            </a:pPr>
            <a:r>
              <a:rPr lang="en-US" sz="1600" dirty="0" smtClean="0"/>
              <a:t>User must be able to see, if necessary, all of the attributes of the data</a:t>
            </a:r>
          </a:p>
          <a:p>
            <a:pPr marL="857250" lvl="2" indent="-457200">
              <a:defRPr/>
            </a:pPr>
            <a:r>
              <a:rPr lang="en-US" sz="1600" dirty="0" smtClean="0"/>
              <a:t>User must be able to filter the data to obtain workable, usable subsets</a:t>
            </a:r>
          </a:p>
          <a:p>
            <a:pPr marL="0" lvl="1" indent="0">
              <a:buFontTx/>
              <a:buNone/>
              <a:defRPr/>
            </a:pPr>
            <a:endParaRPr lang="en-US" dirty="0" smtClean="0"/>
          </a:p>
          <a:p>
            <a:pPr marL="457200" lvl="1" indent="-457200">
              <a:buFontTx/>
              <a:buAutoNum type="arabicPeriod" startAt="9"/>
              <a:defRPr/>
            </a:pPr>
            <a:r>
              <a:rPr lang="en-US" dirty="0" smtClean="0"/>
              <a:t>Good Software Citizen</a:t>
            </a:r>
          </a:p>
          <a:p>
            <a:pPr marL="857250" lvl="2" indent="-457200">
              <a:defRPr/>
            </a:pPr>
            <a:r>
              <a:rPr lang="en-US" sz="1600" dirty="0" smtClean="0"/>
              <a:t>Analytics need to fit within the enterprise architecture</a:t>
            </a:r>
          </a:p>
          <a:p>
            <a:pPr marL="857250" lvl="2" indent="-457200">
              <a:defRPr/>
            </a:pPr>
            <a:r>
              <a:rPr lang="en-US" sz="1600" dirty="0" smtClean="0"/>
              <a:t>Observe security, integrity and so forth – be well-behaved</a:t>
            </a:r>
          </a:p>
          <a:p>
            <a:pPr marL="857250" lvl="2" indent="-457200">
              <a:defRPr/>
            </a:pPr>
            <a:endParaRPr lang="en-US" dirty="0"/>
          </a:p>
          <a:p>
            <a:pPr marL="457200" lvl="1" indent="-457200">
              <a:buFontTx/>
              <a:buAutoNum type="arabicPeriod" startAt="10"/>
              <a:defRPr/>
            </a:pPr>
            <a:r>
              <a:rPr lang="en-US" dirty="0" smtClean="0"/>
              <a:t>Expressive:</a:t>
            </a:r>
          </a:p>
          <a:p>
            <a:pPr marL="857250" lvl="2" indent="-457200">
              <a:defRPr/>
            </a:pPr>
            <a:r>
              <a:rPr lang="en-US" dirty="0" smtClean="0"/>
              <a:t>Moving from idea to visualization to action has to be simple</a:t>
            </a:r>
          </a:p>
          <a:p>
            <a:pPr marL="0" lvl="1" indent="0">
              <a:buFontTx/>
              <a:buNone/>
              <a:defRPr/>
            </a:pPr>
            <a:endParaRPr lang="en-US" dirty="0"/>
          </a:p>
          <a:p>
            <a:pPr marL="857250" lvl="2" indent="-457200">
              <a:defRPr/>
            </a:pPr>
            <a:endParaRPr lang="en-US" dirty="0" smtClean="0"/>
          </a:p>
        </p:txBody>
      </p:sp>
      <p:sp>
        <p:nvSpPr>
          <p:cNvPr id="6451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476EEF0-6FDF-4393-93E1-F82F86608E05}" type="slidenum">
              <a:rPr lang="en-US" altLang="en-US" sz="1400" smtClean="0"/>
              <a:pPr>
                <a:spcBef>
                  <a:spcPct val="0"/>
                </a:spcBef>
                <a:buFontTx/>
                <a:buNone/>
              </a:pPr>
              <a:t>79</a:t>
            </a:fld>
            <a:endParaRPr lang="en-US" altLang="en-US" sz="1400" dirty="0" smtClean="0"/>
          </a:p>
        </p:txBody>
      </p:sp>
      <p:sp>
        <p:nvSpPr>
          <p:cNvPr id="64517"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3C46555-8F36-4491-BFFA-E227D8787288}" type="datetime1">
              <a:rPr lang="en-US" altLang="en-US" sz="1400" smtClean="0"/>
              <a:t>5/16/2021</a:t>
            </a:fld>
            <a:endParaRPr lang="en-US" altLang="en-US" sz="1400" dirty="0" smtClean="0"/>
          </a:p>
        </p:txBody>
      </p:sp>
      <p:sp>
        <p:nvSpPr>
          <p:cNvPr id="64518" name="Footer Placeholder 3"/>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1272505-AFEA-45CD-8946-2C7A60AD8B13}" type="datetime1">
              <a:rPr lang="en-US" altLang="en-US" sz="1400" smtClean="0"/>
              <a:t>5/16/2021</a:t>
            </a:fld>
            <a:endParaRPr lang="en-US" altLang="en-US" sz="1400" dirty="0" smtClean="0"/>
          </a:p>
        </p:txBody>
      </p:sp>
      <p:sp>
        <p:nvSpPr>
          <p:cNvPr id="819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819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9E9C32D-9DB0-4512-B283-54692E490C3F}" type="slidenum">
              <a:rPr lang="en-US" altLang="en-US" sz="1400" smtClean="0"/>
              <a:pPr>
                <a:spcBef>
                  <a:spcPct val="0"/>
                </a:spcBef>
                <a:buFontTx/>
                <a:buNone/>
              </a:pPr>
              <a:t>8</a:t>
            </a:fld>
            <a:endParaRPr lang="en-US" altLang="en-US" sz="1400" dirty="0" smtClean="0"/>
          </a:p>
        </p:txBody>
      </p:sp>
      <p:sp>
        <p:nvSpPr>
          <p:cNvPr id="8197" name="Rectangle 2"/>
          <p:cNvSpPr>
            <a:spLocks noGrp="1" noChangeArrowheads="1"/>
          </p:cNvSpPr>
          <p:nvPr>
            <p:ph type="title"/>
          </p:nvPr>
        </p:nvSpPr>
        <p:spPr/>
        <p:txBody>
          <a:bodyPr/>
          <a:lstStyle/>
          <a:p>
            <a:pPr eaLnBrk="1" hangingPunct="1"/>
            <a:r>
              <a:rPr lang="en-US" altLang="en-US" dirty="0" smtClean="0"/>
              <a:t>Big Data: A Definition</a:t>
            </a:r>
          </a:p>
        </p:txBody>
      </p:sp>
      <p:sp>
        <p:nvSpPr>
          <p:cNvPr id="8198" name="Rectangle 3"/>
          <p:cNvSpPr>
            <a:spLocks noGrp="1" noChangeArrowheads="1"/>
          </p:cNvSpPr>
          <p:nvPr>
            <p:ph type="body" idx="1"/>
          </p:nvPr>
        </p:nvSpPr>
        <p:spPr>
          <a:xfrm>
            <a:off x="457200" y="1036638"/>
            <a:ext cx="8229600" cy="1236662"/>
          </a:xfrm>
        </p:spPr>
        <p:txBody>
          <a:bodyPr/>
          <a:lstStyle/>
          <a:p>
            <a:pPr eaLnBrk="1" hangingPunct="1">
              <a:buFontTx/>
              <a:buNone/>
            </a:pPr>
            <a:r>
              <a:rPr lang="en-US" altLang="en-US" dirty="0" smtClean="0"/>
              <a:t> Big Data can be defined as the amount of data </a:t>
            </a:r>
            <a:r>
              <a:rPr lang="en-US" altLang="en-US" i="1" dirty="0" smtClean="0"/>
              <a:t>just beyond technology’s capability to </a:t>
            </a:r>
            <a:r>
              <a:rPr lang="en-US" altLang="en-US" i="1" u="sng" dirty="0" smtClean="0"/>
              <a:t>store</a:t>
            </a:r>
            <a:r>
              <a:rPr lang="en-US" altLang="en-US" i="1" dirty="0" smtClean="0"/>
              <a:t>, </a:t>
            </a:r>
            <a:r>
              <a:rPr lang="en-US" altLang="en-US" i="1" u="sng" dirty="0" smtClean="0"/>
              <a:t>manage</a:t>
            </a:r>
            <a:r>
              <a:rPr lang="en-US" altLang="en-US" i="1" dirty="0" smtClean="0"/>
              <a:t> and </a:t>
            </a:r>
            <a:r>
              <a:rPr lang="en-US" altLang="en-US" i="1" u="sng" dirty="0" smtClean="0"/>
              <a:t>process</a:t>
            </a:r>
            <a:r>
              <a:rPr lang="en-US" altLang="en-US" i="1" dirty="0" smtClean="0"/>
              <a:t> efficiently</a:t>
            </a:r>
            <a:r>
              <a:rPr lang="en-US" altLang="en-US" dirty="0" smtClean="0"/>
              <a:t>. </a:t>
            </a:r>
          </a:p>
          <a:p>
            <a:pPr eaLnBrk="1" hangingPunct="1"/>
            <a:endParaRPr lang="en-US" altLang="en-US" dirty="0" smtClean="0"/>
          </a:p>
        </p:txBody>
      </p:sp>
      <p:pic>
        <p:nvPicPr>
          <p:cNvPr id="8199" name="Picture 6" descr="It's so 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57400"/>
            <a:ext cx="2819400" cy="396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8AC523E-0DC1-46F6-87FB-F7E23FB15F4B}" type="datetime1">
              <a:rPr lang="en-US" altLang="en-US" sz="1400" smtClean="0"/>
              <a:t>5/16/2021</a:t>
            </a:fld>
            <a:endParaRPr lang="en-US" altLang="en-US" sz="1400" dirty="0" smtClean="0"/>
          </a:p>
        </p:txBody>
      </p:sp>
      <p:sp>
        <p:nvSpPr>
          <p:cNvPr id="6553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554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4-</a:t>
            </a:r>
            <a:fld id="{CFD615C9-74BE-4303-8CAC-0F955D62A8F3}" type="slidenum">
              <a:rPr lang="en-US" altLang="en-US" sz="1400" smtClean="0"/>
              <a:pPr>
                <a:spcBef>
                  <a:spcPct val="0"/>
                </a:spcBef>
                <a:buFontTx/>
                <a:buNone/>
              </a:pPr>
              <a:t>80</a:t>
            </a:fld>
            <a:endParaRPr lang="en-US" altLang="en-US" sz="1400" dirty="0" smtClean="0"/>
          </a:p>
        </p:txBody>
      </p:sp>
      <p:sp>
        <p:nvSpPr>
          <p:cNvPr id="65541" name="Rectangle 2"/>
          <p:cNvSpPr>
            <a:spLocks noGrp="1" noChangeArrowheads="1"/>
          </p:cNvSpPr>
          <p:nvPr>
            <p:ph type="title"/>
          </p:nvPr>
        </p:nvSpPr>
        <p:spPr/>
        <p:txBody>
          <a:bodyPr/>
          <a:lstStyle/>
          <a:p>
            <a:r>
              <a:rPr lang="en-US" altLang="en-US" dirty="0" smtClean="0"/>
              <a:t>A Starter List - I</a:t>
            </a:r>
          </a:p>
        </p:txBody>
      </p:sp>
      <p:sp>
        <p:nvSpPr>
          <p:cNvPr id="65542" name="Rectangle 3"/>
          <p:cNvSpPr>
            <a:spLocks noGrp="1" noChangeArrowheads="1"/>
          </p:cNvSpPr>
          <p:nvPr>
            <p:ph type="body" idx="1"/>
          </p:nvPr>
        </p:nvSpPr>
        <p:spPr/>
        <p:txBody>
          <a:bodyPr/>
          <a:lstStyle/>
          <a:p>
            <a:r>
              <a:rPr lang="en-US" altLang="en-US" sz="2000" b="1" dirty="0" smtClean="0"/>
              <a:t>Understanding and Targeting Customers</a:t>
            </a:r>
            <a:endParaRPr lang="en-US" altLang="en-US" sz="2000" dirty="0" smtClean="0"/>
          </a:p>
          <a:p>
            <a:pPr lvl="1"/>
            <a:r>
              <a:rPr lang="en-US" altLang="en-US" sz="1800" dirty="0" smtClean="0"/>
              <a:t>One of the biggest and most publicized areas of big data use today.</a:t>
            </a:r>
          </a:p>
          <a:p>
            <a:pPr lvl="1"/>
            <a:r>
              <a:rPr lang="en-US" altLang="en-US" sz="1800" dirty="0" smtClean="0"/>
              <a:t>Companies are keen to expand their traditional data sets with social media data, browser logs and text analytics and sensor data to get a more complete picture of their customers.</a:t>
            </a:r>
          </a:p>
          <a:p>
            <a:pPr lvl="1"/>
            <a:r>
              <a:rPr lang="en-US" altLang="en-US" sz="1800" dirty="0" smtClean="0"/>
              <a:t>The objective – create predictive models of customer behavior.</a:t>
            </a:r>
          </a:p>
          <a:p>
            <a:pPr lvl="1"/>
            <a:endParaRPr lang="en-US" altLang="en-US" sz="1800" dirty="0" smtClean="0"/>
          </a:p>
          <a:p>
            <a:r>
              <a:rPr lang="en-US" altLang="en-US" sz="2000" b="1" dirty="0" smtClean="0"/>
              <a:t>Understanding and Optimizing Business Processes</a:t>
            </a:r>
            <a:endParaRPr lang="en-US" altLang="en-US" sz="2000" dirty="0" smtClean="0"/>
          </a:p>
          <a:p>
            <a:pPr lvl="1"/>
            <a:r>
              <a:rPr lang="en-US" altLang="en-US" sz="1800" dirty="0" smtClean="0"/>
              <a:t>Optimizing stock on hand based on purchase patterns, supply chains and delivery routes</a:t>
            </a:r>
          </a:p>
          <a:p>
            <a:pPr lvl="1"/>
            <a:r>
              <a:rPr lang="en-US" altLang="en-US" sz="1800" dirty="0" smtClean="0"/>
              <a:t>Geographic positioning and radio frequency identification sensors are used to track goods or delivery vehicles and optimize routes by integrating live traffic data, etc.</a:t>
            </a:r>
          </a:p>
          <a:p>
            <a:pPr lvl="1"/>
            <a:r>
              <a:rPr lang="en-US" altLang="en-US" sz="1800" dirty="0" smtClean="0"/>
              <a:t>Optimize talent acquisition – Moneyball style</a:t>
            </a:r>
            <a:endParaRPr lang="en-US" altLang="en-US" sz="1400" dirty="0" smtClean="0"/>
          </a:p>
          <a:p>
            <a:pPr lvl="1"/>
            <a:endParaRPr lang="en-US" altLang="en-US" sz="1400" dirty="0"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6E172F3-BE43-4A18-AD32-71CB81512EC8}" type="datetime1">
              <a:rPr lang="en-US" altLang="en-US" sz="1400" smtClean="0"/>
              <a:t>5/16/2021</a:t>
            </a:fld>
            <a:endParaRPr lang="en-US" altLang="en-US" sz="1400" dirty="0" smtClean="0"/>
          </a:p>
        </p:txBody>
      </p:sp>
      <p:sp>
        <p:nvSpPr>
          <p:cNvPr id="6656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656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4-</a:t>
            </a:r>
            <a:fld id="{BDA5E203-C1F0-42DF-878E-2B63B1E7B651}" type="slidenum">
              <a:rPr lang="en-US" altLang="en-US" sz="1400" smtClean="0"/>
              <a:pPr>
                <a:spcBef>
                  <a:spcPct val="0"/>
                </a:spcBef>
                <a:buFontTx/>
                <a:buNone/>
              </a:pPr>
              <a:t>81</a:t>
            </a:fld>
            <a:endParaRPr lang="en-US" altLang="en-US" sz="1400" dirty="0" smtClean="0"/>
          </a:p>
        </p:txBody>
      </p:sp>
      <p:sp>
        <p:nvSpPr>
          <p:cNvPr id="66565" name="Rectangle 2"/>
          <p:cNvSpPr>
            <a:spLocks noGrp="1" noChangeArrowheads="1"/>
          </p:cNvSpPr>
          <p:nvPr>
            <p:ph type="title"/>
          </p:nvPr>
        </p:nvSpPr>
        <p:spPr/>
        <p:txBody>
          <a:bodyPr/>
          <a:lstStyle/>
          <a:p>
            <a:r>
              <a:rPr lang="en-US" altLang="en-US" dirty="0" smtClean="0"/>
              <a:t>A Starter List - II</a:t>
            </a:r>
          </a:p>
        </p:txBody>
      </p:sp>
      <p:sp>
        <p:nvSpPr>
          <p:cNvPr id="66566" name="Rectangle 3"/>
          <p:cNvSpPr>
            <a:spLocks noGrp="1" noChangeArrowheads="1"/>
          </p:cNvSpPr>
          <p:nvPr>
            <p:ph type="body" idx="1"/>
          </p:nvPr>
        </p:nvSpPr>
        <p:spPr/>
        <p:txBody>
          <a:bodyPr/>
          <a:lstStyle/>
          <a:p>
            <a:r>
              <a:rPr lang="en-US" altLang="en-US" sz="2000" b="1" dirty="0" smtClean="0"/>
              <a:t>Improving Healthcare and Public Health</a:t>
            </a:r>
            <a:endParaRPr lang="en-US" altLang="en-US" sz="2000" dirty="0" smtClean="0"/>
          </a:p>
          <a:p>
            <a:pPr lvl="1"/>
            <a:r>
              <a:rPr lang="en-US" altLang="en-US" dirty="0" smtClean="0"/>
              <a:t>Analysis of DNA and genome data will enable the detection of bases for diseases and predisposition to wards certain illnesses, etc.</a:t>
            </a:r>
          </a:p>
          <a:p>
            <a:pPr lvl="1"/>
            <a:r>
              <a:rPr lang="en-US" altLang="en-US" dirty="0" smtClean="0"/>
              <a:t>Think about the impact on clinical trials with 100,000s of people wearing different types of monitors</a:t>
            </a:r>
          </a:p>
          <a:p>
            <a:pPr lvl="1"/>
            <a:endParaRPr lang="en-US" altLang="en-US" sz="1600" dirty="0" smtClean="0"/>
          </a:p>
          <a:p>
            <a:r>
              <a:rPr lang="en-US" altLang="en-US" sz="2000" b="1" dirty="0" smtClean="0"/>
              <a:t>Improving Sports Performance</a:t>
            </a:r>
            <a:r>
              <a:rPr lang="en-US" altLang="en-US" sz="2000" dirty="0" smtClean="0"/>
              <a:t> </a:t>
            </a:r>
          </a:p>
          <a:p>
            <a:pPr lvl="1"/>
            <a:r>
              <a:rPr lang="en-US" altLang="en-US" dirty="0" smtClean="0"/>
              <a:t>Most elite sports have now embraced big data analytics.</a:t>
            </a:r>
          </a:p>
          <a:p>
            <a:pPr lvl="1"/>
            <a:r>
              <a:rPr lang="en-US" altLang="en-US" dirty="0" smtClean="0"/>
              <a:t>Video analytics are used to track the performance of every player in a football or baseball game</a:t>
            </a:r>
          </a:p>
          <a:p>
            <a:pPr lvl="1"/>
            <a:endParaRPr lang="en-US" altLang="en-US" dirty="0" smtClean="0"/>
          </a:p>
          <a:p>
            <a:r>
              <a:rPr lang="en-US" altLang="en-US" sz="2000" b="1" dirty="0" smtClean="0"/>
              <a:t>Financial Trading</a:t>
            </a:r>
            <a:r>
              <a:rPr lang="en-US" altLang="en-US" sz="2000" dirty="0" smtClean="0"/>
              <a:t>:</a:t>
            </a:r>
          </a:p>
          <a:p>
            <a:pPr lvl="1"/>
            <a:r>
              <a:rPr lang="en-US" altLang="en-US" sz="1800" dirty="0" smtClean="0"/>
              <a:t>In High-Frequency Trading (HFT), big data algorithms are used to make trading decisions that humans are unable to make.</a:t>
            </a:r>
          </a:p>
          <a:p>
            <a:endParaRPr lang="en-US" altLang="en-US" dirty="0" smtClean="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646B6AC-FBDA-4DA3-BD85-9CB707F97763}" type="datetime1">
              <a:rPr lang="en-US" altLang="en-US" sz="1400" smtClean="0"/>
              <a:t>5/16/2021</a:t>
            </a:fld>
            <a:endParaRPr lang="en-US" altLang="en-US" sz="1400" dirty="0" smtClean="0"/>
          </a:p>
        </p:txBody>
      </p:sp>
      <p:sp>
        <p:nvSpPr>
          <p:cNvPr id="6758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6758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4-</a:t>
            </a:r>
            <a:fld id="{9CC0C1BF-880E-4742-B7A7-50DC343AFB79}" type="slidenum">
              <a:rPr lang="en-US" altLang="en-US" sz="1400" smtClean="0"/>
              <a:pPr>
                <a:spcBef>
                  <a:spcPct val="0"/>
                </a:spcBef>
                <a:buFontTx/>
                <a:buNone/>
              </a:pPr>
              <a:t>82</a:t>
            </a:fld>
            <a:endParaRPr lang="en-US" altLang="en-US" sz="1400" dirty="0" smtClean="0"/>
          </a:p>
        </p:txBody>
      </p:sp>
      <p:sp>
        <p:nvSpPr>
          <p:cNvPr id="67589" name="Rectangle 2"/>
          <p:cNvSpPr>
            <a:spLocks noGrp="1" noChangeArrowheads="1"/>
          </p:cNvSpPr>
          <p:nvPr>
            <p:ph type="title"/>
          </p:nvPr>
        </p:nvSpPr>
        <p:spPr/>
        <p:txBody>
          <a:bodyPr/>
          <a:lstStyle/>
          <a:p>
            <a:r>
              <a:rPr lang="en-US" altLang="en-US" dirty="0" smtClean="0"/>
              <a:t>A Starter List - III</a:t>
            </a:r>
          </a:p>
        </p:txBody>
      </p:sp>
      <p:sp>
        <p:nvSpPr>
          <p:cNvPr id="67590" name="Rectangle 3"/>
          <p:cNvSpPr>
            <a:spLocks noGrp="1" noChangeArrowheads="1"/>
          </p:cNvSpPr>
          <p:nvPr>
            <p:ph type="body" idx="1"/>
          </p:nvPr>
        </p:nvSpPr>
        <p:spPr/>
        <p:txBody>
          <a:bodyPr/>
          <a:lstStyle/>
          <a:p>
            <a:r>
              <a:rPr lang="en-US" altLang="en-US" sz="2000" b="1" dirty="0" smtClean="0"/>
              <a:t>Science and Research</a:t>
            </a:r>
            <a:r>
              <a:rPr lang="en-US" altLang="en-US" dirty="0" smtClean="0"/>
              <a:t>:</a:t>
            </a:r>
          </a:p>
          <a:p>
            <a:pPr lvl="1"/>
            <a:r>
              <a:rPr lang="en-US" altLang="en-US" sz="1800" dirty="0" smtClean="0"/>
              <a:t>Too numerous to do justice to all of the applications.</a:t>
            </a:r>
          </a:p>
          <a:p>
            <a:pPr lvl="1"/>
            <a:r>
              <a:rPr lang="en-US" altLang="en-US" sz="1800" dirty="0" smtClean="0"/>
              <a:t>CERN uses 65,000 processors to analyze the 30 PBytes of data it has collected from the Large Hadron Collider</a:t>
            </a:r>
          </a:p>
          <a:p>
            <a:pPr lvl="1"/>
            <a:endParaRPr lang="en-US" altLang="en-US" sz="1800" dirty="0" smtClean="0"/>
          </a:p>
          <a:p>
            <a:r>
              <a:rPr lang="en-US" altLang="en-US" sz="2000" b="1" dirty="0" smtClean="0"/>
              <a:t>Optimizing Machine and Device Performance</a:t>
            </a:r>
            <a:r>
              <a:rPr lang="en-US" altLang="en-US" sz="2000" dirty="0" smtClean="0"/>
              <a:t>:</a:t>
            </a:r>
          </a:p>
          <a:p>
            <a:pPr lvl="1"/>
            <a:r>
              <a:rPr lang="en-US" altLang="en-US" sz="1800" dirty="0" smtClean="0"/>
              <a:t>The Toyota Prius is fitted with cameras, GPS as well as powerful computers and sensors to safely drive on the road without the intervention of human beings</a:t>
            </a:r>
          </a:p>
          <a:p>
            <a:pPr lvl="1"/>
            <a:endParaRPr lang="en-US" altLang="en-US" sz="1800" dirty="0" smtClean="0"/>
          </a:p>
          <a:p>
            <a:r>
              <a:rPr lang="en-US" altLang="en-US" sz="2000" b="1" dirty="0" smtClean="0"/>
              <a:t>Improving Security and Law Enforcement</a:t>
            </a:r>
          </a:p>
          <a:p>
            <a:pPr lvl="1"/>
            <a:r>
              <a:rPr lang="en-US" altLang="en-US" sz="1800" dirty="0" smtClean="0"/>
              <a:t>Preventing terrorist and cyber attacks</a:t>
            </a:r>
          </a:p>
          <a:p>
            <a:pPr lvl="1"/>
            <a:r>
              <a:rPr lang="en-US" altLang="en-US" sz="1800" dirty="0" smtClean="0"/>
              <a:t>Credit card companies use big data to predict fraud and crime</a:t>
            </a:r>
          </a:p>
          <a:p>
            <a:endParaRPr lang="en-US" altLang="en-US" sz="2200" dirty="0"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4DFFB2DD-C607-4E22-948B-B6BBA2B4DF73}" type="datetime1">
              <a:rPr lang="en-US" altLang="en-US" sz="1400" smtClean="0"/>
              <a:t>5/16/2021</a:t>
            </a:fld>
            <a:endParaRPr lang="en-US" altLang="en-US" sz="1400" dirty="0" smtClean="0"/>
          </a:p>
        </p:txBody>
      </p:sp>
      <p:sp>
        <p:nvSpPr>
          <p:cNvPr id="921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6444 Big Data &amp; Analytics</a:t>
            </a:r>
          </a:p>
        </p:txBody>
      </p:sp>
      <p:sp>
        <p:nvSpPr>
          <p:cNvPr id="922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0BF2334-D5B5-4FE7-8BE9-8565F782213F}" type="slidenum">
              <a:rPr lang="en-US" altLang="en-US" sz="1400" smtClean="0"/>
              <a:pPr>
                <a:spcBef>
                  <a:spcPct val="0"/>
                </a:spcBef>
                <a:buFontTx/>
                <a:buNone/>
              </a:pPr>
              <a:t>9</a:t>
            </a:fld>
            <a:endParaRPr lang="en-US" altLang="en-US" sz="1400" dirty="0" smtClean="0"/>
          </a:p>
        </p:txBody>
      </p:sp>
      <p:sp>
        <p:nvSpPr>
          <p:cNvPr id="9221" name="Rectangle 2"/>
          <p:cNvSpPr>
            <a:spLocks noGrp="1" noChangeArrowheads="1"/>
          </p:cNvSpPr>
          <p:nvPr>
            <p:ph type="title"/>
          </p:nvPr>
        </p:nvSpPr>
        <p:spPr/>
        <p:txBody>
          <a:bodyPr/>
          <a:lstStyle/>
          <a:p>
            <a:pPr eaLnBrk="1" hangingPunct="1"/>
            <a:r>
              <a:rPr lang="en-US" altLang="en-US" dirty="0" smtClean="0"/>
              <a:t>Big Data: What is it?</a:t>
            </a:r>
          </a:p>
        </p:txBody>
      </p:sp>
      <p:sp>
        <p:nvSpPr>
          <p:cNvPr id="9222" name="Rectangle 3"/>
          <p:cNvSpPr>
            <a:spLocks noGrp="1" noChangeArrowheads="1"/>
          </p:cNvSpPr>
          <p:nvPr>
            <p:ph type="body" idx="1"/>
          </p:nvPr>
        </p:nvSpPr>
        <p:spPr/>
        <p:txBody>
          <a:bodyPr/>
          <a:lstStyle/>
          <a:p>
            <a:pPr eaLnBrk="1" hangingPunct="1">
              <a:spcBef>
                <a:spcPts val="2400"/>
              </a:spcBef>
            </a:pPr>
            <a:r>
              <a:rPr lang="en-US" altLang="en-US" dirty="0" smtClean="0"/>
              <a:t>The situation where our most difficult problem is </a:t>
            </a:r>
            <a:r>
              <a:rPr lang="en-US" altLang="en-US" u="sng" dirty="0" smtClean="0"/>
              <a:t>not</a:t>
            </a:r>
            <a:r>
              <a:rPr lang="en-US" altLang="en-US" dirty="0" smtClean="0"/>
              <a:t> how to store the data, but how to </a:t>
            </a:r>
            <a:r>
              <a:rPr lang="en-US" altLang="en-US" u="sng" dirty="0" smtClean="0"/>
              <a:t>process</a:t>
            </a:r>
            <a:r>
              <a:rPr lang="en-US" altLang="en-US" dirty="0" smtClean="0"/>
              <a:t> it in meaningful ways</a:t>
            </a:r>
          </a:p>
          <a:p>
            <a:pPr eaLnBrk="1" hangingPunct="1">
              <a:spcBef>
                <a:spcPts val="2400"/>
              </a:spcBef>
            </a:pPr>
            <a:r>
              <a:rPr lang="en-US" altLang="en-US" dirty="0" smtClean="0"/>
              <a:t>It is estimated that 70-85% of all data is unstructured text, audio and images (and rising!)</a:t>
            </a:r>
          </a:p>
          <a:p>
            <a:pPr lvl="1" eaLnBrk="1" hangingPunct="1"/>
            <a:r>
              <a:rPr lang="en-US" altLang="en-US" dirty="0" smtClean="0"/>
              <a:t>In the past 50 years, the New York Times produced 3 billion words.</a:t>
            </a:r>
          </a:p>
          <a:p>
            <a:pPr lvl="1" eaLnBrk="1" hangingPunct="1"/>
            <a:r>
              <a:rPr lang="en-US" altLang="en-US" dirty="0" smtClean="0"/>
              <a:t>Twitter users produce 8 billion words – </a:t>
            </a:r>
            <a:r>
              <a:rPr lang="en-US" altLang="en-US" b="1" dirty="0" smtClean="0"/>
              <a:t>every single day</a:t>
            </a:r>
            <a:endParaRPr lang="en-US" altLang="en-US" dirty="0" smtClean="0"/>
          </a:p>
          <a:p>
            <a:pPr lvl="2" eaLnBrk="1" hangingPunct="1"/>
            <a:r>
              <a:rPr lang="en-US" altLang="en-US" dirty="0" smtClean="0"/>
              <a:t>Most of it semistructured: Why??</a:t>
            </a:r>
          </a:p>
          <a:p>
            <a:pPr lvl="1" eaLnBrk="1" hangingPunct="1">
              <a:buFontTx/>
              <a:buNone/>
            </a:pPr>
            <a:r>
              <a:rPr lang="en-US" altLang="en-US" sz="1400" dirty="0" smtClean="0"/>
              <a:t>*Source: Kalev Leetaru, University of Illinois</a:t>
            </a:r>
            <a:endParaRPr lang="en-US" altLang="en-US" dirty="0" smtClean="0"/>
          </a:p>
          <a:p>
            <a:pPr eaLnBrk="1" hangingPunct="1">
              <a:spcBef>
                <a:spcPts val="2400"/>
              </a:spcBef>
            </a:pPr>
            <a:r>
              <a:rPr lang="en-US" altLang="en-US" i="1" dirty="0" smtClean="0"/>
              <a:t>More data is not simply more data, but more data is different!</a:t>
            </a:r>
            <a:endParaRPr lang="en-US" altLang="en-US" dirty="0" smtClean="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1696</TotalTime>
  <Words>12320</Words>
  <Application>Microsoft Office PowerPoint</Application>
  <PresentationFormat>On-screen Show (4:3)</PresentationFormat>
  <Paragraphs>1518</Paragraphs>
  <Slides>82</Slides>
  <Notes>78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82</vt:i4>
      </vt:variant>
    </vt:vector>
  </HeadingPairs>
  <TitlesOfParts>
    <vt:vector size="93" baseType="lpstr">
      <vt:lpstr>ＭＳ Ｐゴシック</vt:lpstr>
      <vt:lpstr>AGaramond</vt:lpstr>
      <vt:lpstr>Arial</vt:lpstr>
      <vt:lpstr>Arial Rounded MT Bold</vt:lpstr>
      <vt:lpstr>Comic Sans MS</vt:lpstr>
      <vt:lpstr>Garamond</vt:lpstr>
      <vt:lpstr>Matisse ITC</vt:lpstr>
      <vt:lpstr>Tahoma</vt:lpstr>
      <vt:lpstr>Times New Roman</vt:lpstr>
      <vt:lpstr>Wingdings</vt:lpstr>
      <vt:lpstr>Default Design</vt:lpstr>
      <vt:lpstr>CSCI 3907-80/CSCI 6444-10: Big Data and Analytics Summer 2021 Stephen H. Kaisler, D.Sc.</vt:lpstr>
      <vt:lpstr>Recent Book – Two Volumes</vt:lpstr>
      <vt:lpstr>Big Data and Me and You</vt:lpstr>
      <vt:lpstr>There's a Wealth of Data out there, but……….</vt:lpstr>
      <vt:lpstr>Types of Big Data</vt:lpstr>
      <vt:lpstr>Types of Data</vt:lpstr>
      <vt:lpstr>What is Big Data?</vt:lpstr>
      <vt:lpstr>Big Data: A Definition</vt:lpstr>
      <vt:lpstr>Big Data: What is it?</vt:lpstr>
      <vt:lpstr>Big Data Is Evolutionary</vt:lpstr>
      <vt:lpstr>Dilbert on Big Data</vt:lpstr>
      <vt:lpstr>Can Processing Keep Up?</vt:lpstr>
      <vt:lpstr>Big Data: Where is it?</vt:lpstr>
      <vt:lpstr>Big Data: Where is it?</vt:lpstr>
      <vt:lpstr>More Data about Big Data</vt:lpstr>
      <vt:lpstr>Big Data: Characteristics</vt:lpstr>
      <vt:lpstr>Measuring the Value of Big Data</vt:lpstr>
      <vt:lpstr>An Emerging Problem (Still!)</vt:lpstr>
      <vt:lpstr>The Analytics Cycle</vt:lpstr>
      <vt:lpstr>What Is Analytics?</vt:lpstr>
      <vt:lpstr>Goal: Transforming Data To Knowledge</vt:lpstr>
      <vt:lpstr>Data Science</vt:lpstr>
      <vt:lpstr>Data Mining</vt:lpstr>
      <vt:lpstr>The Analytic Scientist</vt:lpstr>
      <vt:lpstr>Role of the Analytic Scientist</vt:lpstr>
      <vt:lpstr>Big Data Issues Affecting Analytics</vt:lpstr>
      <vt:lpstr>Challenges for Big Data Analytics</vt:lpstr>
      <vt:lpstr>Types of Analytics</vt:lpstr>
      <vt:lpstr>Analytics Road Map</vt:lpstr>
      <vt:lpstr>Descriptive Analytics</vt:lpstr>
      <vt:lpstr>Descriptive Analytics</vt:lpstr>
      <vt:lpstr>Descriptive Analytics</vt:lpstr>
      <vt:lpstr>Diagnostic Analytics</vt:lpstr>
      <vt:lpstr>Uses of Big Data: Starbucks</vt:lpstr>
      <vt:lpstr>Predictive Analytics</vt:lpstr>
      <vt:lpstr>Predictive Analytics</vt:lpstr>
      <vt:lpstr>Uses of Big Data: Target</vt:lpstr>
      <vt:lpstr>Another Example of Predictive Analytics</vt:lpstr>
      <vt:lpstr>Predictive Analytics Issues - I</vt:lpstr>
      <vt:lpstr>Predictive Analytics Issues - II</vt:lpstr>
      <vt:lpstr>Predictive Analytics: Keep this in Mind!!</vt:lpstr>
      <vt:lpstr>Prescriptive Analytics</vt:lpstr>
      <vt:lpstr>Visualization Analytics</vt:lpstr>
      <vt:lpstr>Visualization Analytics: A Periodic Table</vt:lpstr>
      <vt:lpstr>Visualization Example - I</vt:lpstr>
      <vt:lpstr>Decisive Analytics</vt:lpstr>
      <vt:lpstr>The Role of Analytics</vt:lpstr>
      <vt:lpstr>The Analytics Continuum</vt:lpstr>
      <vt:lpstr>Finding A Needle in a  Haystack</vt:lpstr>
      <vt:lpstr>Signal and Noise</vt:lpstr>
      <vt:lpstr>Finding A Needle in a  Haystack</vt:lpstr>
      <vt:lpstr>Finding A Needle in a  Haystack</vt:lpstr>
      <vt:lpstr>Needle(s) in a Haystack</vt:lpstr>
      <vt:lpstr>Relevance to Big Data</vt:lpstr>
      <vt:lpstr>Spinning Straw Into Gold</vt:lpstr>
      <vt:lpstr>Finding the Knees</vt:lpstr>
      <vt:lpstr>Finding the Tipping Point - I</vt:lpstr>
      <vt:lpstr>Finding the Tipping Point - II</vt:lpstr>
      <vt:lpstr>Finding the Tipping Point - III</vt:lpstr>
      <vt:lpstr>Anomalies - I</vt:lpstr>
      <vt:lpstr>Anomalies - II</vt:lpstr>
      <vt:lpstr>Key Skills for Analytics Scientists</vt:lpstr>
      <vt:lpstr>Training for Analytics Scientists (My View)</vt:lpstr>
      <vt:lpstr>Making Decisions Based on models</vt:lpstr>
      <vt:lpstr>References</vt:lpstr>
      <vt:lpstr>Class Projects</vt:lpstr>
      <vt:lpstr>The R Environment</vt:lpstr>
      <vt:lpstr>R Packages</vt:lpstr>
      <vt:lpstr>RStudio</vt:lpstr>
      <vt:lpstr>What You Should Do This Week</vt:lpstr>
      <vt:lpstr>Observations About R</vt:lpstr>
      <vt:lpstr>What You Should Do This Week</vt:lpstr>
      <vt:lpstr>Why Data Science Might Be Important To You</vt:lpstr>
      <vt:lpstr>Why Data Science Might Be Important To You</vt:lpstr>
      <vt:lpstr>PowerPoint Presentation</vt:lpstr>
      <vt:lpstr>References</vt:lpstr>
      <vt:lpstr>Ten Principles of Analytics</vt:lpstr>
      <vt:lpstr>Ten Principles of Analytics</vt:lpstr>
      <vt:lpstr>Ten Principles of Analytics</vt:lpstr>
      <vt:lpstr>A Starter List - I</vt:lpstr>
      <vt:lpstr>A Starter List - II</vt:lpstr>
      <vt:lpstr>A Starter List - III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CS6461 – Computer Architecture Spring 2012 Stephen H. Kaisler, D.Sc.</dc:title>
  <dc:creator>Steve Kaisler</dc:creator>
  <cp:lastModifiedBy>Stephen Kaisler</cp:lastModifiedBy>
  <cp:revision>103</cp:revision>
  <dcterms:created xsi:type="dcterms:W3CDTF">2012-01-09T00:57:41Z</dcterms:created>
  <dcterms:modified xsi:type="dcterms:W3CDTF">2021-05-16T18:38:35Z</dcterms:modified>
</cp:coreProperties>
</file>